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67" r:id="rId2"/>
    <p:sldId id="264" r:id="rId3"/>
    <p:sldId id="275" r:id="rId4"/>
    <p:sldId id="276" r:id="rId5"/>
    <p:sldId id="274" r:id="rId6"/>
    <p:sldId id="273" r:id="rId7"/>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8C1"/>
    <a:srgbClr val="4B6ECE"/>
    <a:srgbClr val="F79500"/>
    <a:srgbClr val="7A94DB"/>
    <a:srgbClr val="B5E2FF"/>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94" autoAdjust="0"/>
    <p:restoredTop sz="96374" autoAdjust="0"/>
  </p:normalViewPr>
  <p:slideViewPr>
    <p:cSldViewPr snapToGrid="0">
      <p:cViewPr varScale="1">
        <p:scale>
          <a:sx n="73" d="100"/>
          <a:sy n="73" d="100"/>
        </p:scale>
        <p:origin x="30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c3\team_beich\CHWY\Models\CHWY%20CRC%20Model%2010-09-25.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Times New Roman" panose="02020603050405020304" pitchFamily="18" charset="0"/>
              </a:defRPr>
            </a:pPr>
            <a:r>
              <a:rPr lang="en-US" sz="1400" b="1" dirty="0"/>
              <a:t>Chewy Autoship Revenue</a:t>
            </a:r>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manualLayout>
          <c:layoutTarget val="inner"/>
          <c:xMode val="edge"/>
          <c:yMode val="edge"/>
          <c:x val="6.4011772557350632E-2"/>
          <c:y val="0.30413790546089808"/>
          <c:w val="0.88854319812367322"/>
          <c:h val="0.56644490895756483"/>
        </c:manualLayout>
      </c:layout>
      <c:barChart>
        <c:barDir val="col"/>
        <c:grouping val="clustered"/>
        <c:varyColors val="0"/>
        <c:ser>
          <c:idx val="2"/>
          <c:order val="0"/>
          <c:tx>
            <c:strRef>
              <c:f>'P&amp;L'!$B$27</c:f>
              <c:strCache>
                <c:ptCount val="1"/>
                <c:pt idx="0">
                  <c:v>Autoship customer sales</c:v>
                </c:pt>
              </c:strCache>
            </c:strRef>
          </c:tx>
          <c:spPr>
            <a:solidFill>
              <a:schemeClr val="bg2">
                <a:lumMod val="90000"/>
              </a:schemeClr>
            </a:solidFill>
            <a:ln>
              <a:noFill/>
            </a:ln>
            <a:effectLst/>
          </c:spPr>
          <c:invertIfNegative val="0"/>
          <c:cat>
            <c:strRef>
              <c:f>'P&amp;L'!$AH$6:$AV$6</c:f>
              <c:strCache>
                <c:ptCount val="14"/>
                <c:pt idx="0">
                  <c:v>1Q22</c:v>
                </c:pt>
                <c:pt idx="1">
                  <c:v>2Q22</c:v>
                </c:pt>
                <c:pt idx="2">
                  <c:v>3Q22</c:v>
                </c:pt>
                <c:pt idx="3">
                  <c:v>4Q22</c:v>
                </c:pt>
                <c:pt idx="4">
                  <c:v>1Q23</c:v>
                </c:pt>
                <c:pt idx="5">
                  <c:v>2Q23</c:v>
                </c:pt>
                <c:pt idx="6">
                  <c:v>3Q23</c:v>
                </c:pt>
                <c:pt idx="7">
                  <c:v>4Q23</c:v>
                </c:pt>
                <c:pt idx="8">
                  <c:v>1Q24</c:v>
                </c:pt>
                <c:pt idx="9">
                  <c:v>2Q24</c:v>
                </c:pt>
                <c:pt idx="10">
                  <c:v>3Q24</c:v>
                </c:pt>
                <c:pt idx="11">
                  <c:v>4Q24</c:v>
                </c:pt>
                <c:pt idx="12">
                  <c:v>1Q25</c:v>
                </c:pt>
                <c:pt idx="13">
                  <c:v>2Q25</c:v>
                </c:pt>
              </c:strCache>
            </c:strRef>
          </c:cat>
          <c:val>
            <c:numRef>
              <c:f>'P&amp;L'!$AH$27:$AV$27</c:f>
              <c:numCache>
                <c:formatCode>"$"#,##0</c:formatCode>
                <c:ptCount val="14"/>
                <c:pt idx="0">
                  <c:v>1753.681</c:v>
                </c:pt>
                <c:pt idx="1">
                  <c:v>1766.5830000000001</c:v>
                </c:pt>
                <c:pt idx="2">
                  <c:v>1855.979</c:v>
                </c:pt>
                <c:pt idx="3">
                  <c:v>1984.173</c:v>
                </c:pt>
                <c:pt idx="4">
                  <c:v>2080.5100000000002</c:v>
                </c:pt>
                <c:pt idx="5">
                  <c:v>2120</c:v>
                </c:pt>
                <c:pt idx="6">
                  <c:v>2116</c:v>
                </c:pt>
                <c:pt idx="7">
                  <c:v>2158.9589999999998</c:v>
                </c:pt>
                <c:pt idx="8">
                  <c:v>2232.886</c:v>
                </c:pt>
                <c:pt idx="9">
                  <c:v>2242</c:v>
                </c:pt>
                <c:pt idx="10">
                  <c:v>2301</c:v>
                </c:pt>
                <c:pt idx="11">
                  <c:v>2617.3429999999998</c:v>
                </c:pt>
                <c:pt idx="12">
                  <c:v>2563</c:v>
                </c:pt>
                <c:pt idx="13">
                  <c:v>2577</c:v>
                </c:pt>
              </c:numCache>
            </c:numRef>
          </c:val>
          <c:extLst>
            <c:ext xmlns:c16="http://schemas.microsoft.com/office/drawing/2014/chart" uri="{C3380CC4-5D6E-409C-BE32-E72D297353CC}">
              <c16:uniqueId val="{00000000-5DBB-4DCD-A200-70DEDAD2027E}"/>
            </c:ext>
          </c:extLst>
        </c:ser>
        <c:dLbls>
          <c:showLegendKey val="0"/>
          <c:showVal val="0"/>
          <c:showCatName val="0"/>
          <c:showSerName val="0"/>
          <c:showPercent val="0"/>
          <c:showBubbleSize val="0"/>
        </c:dLbls>
        <c:gapWidth val="100"/>
        <c:axId val="1305041608"/>
        <c:axId val="1305042000"/>
      </c:barChart>
      <c:lineChart>
        <c:grouping val="standard"/>
        <c:varyColors val="0"/>
        <c:ser>
          <c:idx val="4"/>
          <c:order val="1"/>
          <c:tx>
            <c:strRef>
              <c:f>'P&amp;L'!$B$29</c:f>
              <c:strCache>
                <c:ptCount val="1"/>
                <c:pt idx="0">
                  <c:v>Autoship customer sales as % of net sales</c:v>
                </c:pt>
              </c:strCache>
            </c:strRef>
          </c:tx>
          <c:spPr>
            <a:ln w="28575" cap="rnd">
              <a:solidFill>
                <a:srgbClr val="1C48C1"/>
              </a:solidFill>
              <a:round/>
            </a:ln>
            <a:effectLst/>
          </c:spPr>
          <c:marker>
            <c:symbol val="square"/>
            <c:size val="5"/>
            <c:spPr>
              <a:noFill/>
              <a:ln w="9525">
                <a:noFill/>
              </a:ln>
              <a:effectLst/>
            </c:spPr>
          </c:marker>
          <c:dLbls>
            <c:numFmt formatCode="0%" sourceLinked="0"/>
            <c:spPr>
              <a:noFill/>
              <a:ln>
                <a:noFill/>
              </a:ln>
              <a:effectLst/>
            </c:spPr>
            <c:txPr>
              <a:bodyPr rot="0" spcFirstLastPara="1" vertOverflow="ellipsis" vert="horz" wrap="square" anchor="ctr" anchorCtr="1"/>
              <a:lstStyle/>
              <a:p>
                <a:pPr>
                  <a:defRPr sz="1100" b="1" i="0" u="none" strike="noStrike" kern="1200" baseline="0">
                    <a:solidFill>
                      <a:srgbClr val="1C48C1"/>
                    </a:solidFill>
                    <a:latin typeface="+mn-lt"/>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'P&amp;L'!$AH$29:$AV$29</c:f>
              <c:numCache>
                <c:formatCode>0.0%</c:formatCode>
                <c:ptCount val="14"/>
                <c:pt idx="0">
                  <c:v>0.72217662612984157</c:v>
                </c:pt>
                <c:pt idx="1">
                  <c:v>0.72668655139775185</c:v>
                </c:pt>
                <c:pt idx="2">
                  <c:v>0.73297434560763308</c:v>
                </c:pt>
                <c:pt idx="3">
                  <c:v>0.73139824590310776</c:v>
                </c:pt>
                <c:pt idx="4">
                  <c:v>0.74553175813854833</c:v>
                </c:pt>
                <c:pt idx="5">
                  <c:v>0.76113828949248585</c:v>
                </c:pt>
                <c:pt idx="6">
                  <c:v>0.77061046114626475</c:v>
                </c:pt>
                <c:pt idx="7">
                  <c:v>0.76398879792094843</c:v>
                </c:pt>
                <c:pt idx="8">
                  <c:v>0.77592056224969363</c:v>
                </c:pt>
                <c:pt idx="9">
                  <c:v>0.78430302502388416</c:v>
                </c:pt>
                <c:pt idx="10">
                  <c:v>0.79961496159172374</c:v>
                </c:pt>
                <c:pt idx="11">
                  <c:v>0.80598456727965184</c:v>
                </c:pt>
                <c:pt idx="12">
                  <c:v>0.82252888318356865</c:v>
                </c:pt>
                <c:pt idx="13">
                  <c:v>0.83016558211455449</c:v>
                </c:pt>
              </c:numCache>
            </c:numRef>
          </c:val>
          <c:smooth val="0"/>
          <c:extLst>
            <c:ext xmlns:c16="http://schemas.microsoft.com/office/drawing/2014/chart" uri="{C3380CC4-5D6E-409C-BE32-E72D297353CC}">
              <c16:uniqueId val="{00000001-5DBB-4DCD-A200-70DEDAD2027E}"/>
            </c:ext>
          </c:extLst>
        </c:ser>
        <c:dLbls>
          <c:showLegendKey val="0"/>
          <c:showVal val="0"/>
          <c:showCatName val="0"/>
          <c:showSerName val="0"/>
          <c:showPercent val="0"/>
          <c:showBubbleSize val="0"/>
        </c:dLbls>
        <c:marker val="1"/>
        <c:smooth val="0"/>
        <c:axId val="1305042784"/>
        <c:axId val="1305042392"/>
      </c:lineChart>
      <c:dateAx>
        <c:axId val="1305041608"/>
        <c:scaling>
          <c:orientation val="minMax"/>
        </c:scaling>
        <c:delete val="0"/>
        <c:axPos val="b"/>
        <c:numFmt formatCode="General" sourceLinked="1"/>
        <c:majorTickMark val="none"/>
        <c:minorTickMark val="none"/>
        <c:tickLblPos val="low"/>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Times New Roman" panose="02020603050405020304" pitchFamily="18" charset="0"/>
              </a:defRPr>
            </a:pPr>
            <a:endParaRPr lang="en-US"/>
          </a:p>
        </c:txPr>
        <c:crossAx val="1305042000"/>
        <c:crosses val="autoZero"/>
        <c:auto val="0"/>
        <c:lblOffset val="100"/>
        <c:baseTimeUnit val="days"/>
      </c:dateAx>
      <c:valAx>
        <c:axId val="1305042000"/>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Times New Roman" panose="02020603050405020304" pitchFamily="18" charset="0"/>
              </a:defRPr>
            </a:pPr>
            <a:endParaRPr lang="en-US"/>
          </a:p>
        </c:txPr>
        <c:crossAx val="1305041608"/>
        <c:crosses val="autoZero"/>
        <c:crossBetween val="between"/>
      </c:valAx>
      <c:valAx>
        <c:axId val="130504239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Times New Roman" panose="02020603050405020304" pitchFamily="18" charset="0"/>
              </a:defRPr>
            </a:pPr>
            <a:endParaRPr lang="en-US"/>
          </a:p>
        </c:txPr>
        <c:crossAx val="1305042784"/>
        <c:crosses val="max"/>
        <c:crossBetween val="between"/>
      </c:valAx>
      <c:dateAx>
        <c:axId val="1305042784"/>
        <c:scaling>
          <c:orientation val="minMax"/>
        </c:scaling>
        <c:delete val="1"/>
        <c:axPos val="b"/>
        <c:numFmt formatCode="General" sourceLinked="1"/>
        <c:majorTickMark val="out"/>
        <c:minorTickMark val="none"/>
        <c:tickLblPos val="nextTo"/>
        <c:crossAx val="1305042392"/>
        <c:crosses val="autoZero"/>
        <c:auto val="0"/>
        <c:lblOffset val="100"/>
        <c:baseTimeUnit val="days"/>
      </c:date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n-lt"/>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0.93137</cdr:y>
    </cdr:from>
    <cdr:to>
      <cdr:x>0.69853</cdr:x>
      <cdr:y>1</cdr:y>
    </cdr:to>
    <cdr:sp macro="" textlink="">
      <cdr:nvSpPr>
        <cdr:cNvPr id="2" name="TextBox 1"/>
        <cdr:cNvSpPr txBox="1"/>
      </cdr:nvSpPr>
      <cdr:spPr>
        <a:xfrm xmlns:a="http://schemas.openxmlformats.org/drawingml/2006/main">
          <a:off x="0" y="4258235"/>
          <a:ext cx="4471151" cy="3137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i="0" dirty="0">
              <a:latin typeface="+mn-lt"/>
              <a:cs typeface="Times New Roman" panose="02020603050405020304" pitchFamily="18" charset="0"/>
            </a:rPr>
            <a:t>Source: Company Reports, CRC estimates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032D6-28E8-4A71-9BDD-BA8714BC51E5}" type="datetimeFigureOut">
              <a:rPr lang="en-US" smtClean="0"/>
              <a:t>11/5/2025</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063BB-061A-4861-BA5D-07880A8DA7A3}" type="slidenum">
              <a:rPr lang="en-US" smtClean="0"/>
              <a:t>‹#›</a:t>
            </a:fld>
            <a:endParaRPr lang="en-US" dirty="0"/>
          </a:p>
        </p:txBody>
      </p:sp>
    </p:spTree>
    <p:extLst>
      <p:ext uri="{BB962C8B-B14F-4D97-AF65-F5344CB8AC3E}">
        <p14:creationId xmlns:p14="http://schemas.microsoft.com/office/powerpoint/2010/main" val="4109148044"/>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37" kern="1200" dirty="0">
                <a:solidFill>
                  <a:schemeClr val="tx1"/>
                </a:solidFill>
                <a:effectLst/>
                <a:latin typeface="+mn-lt"/>
                <a:ea typeface="+mn-ea"/>
                <a:cs typeface="+mn-cs"/>
              </a:rPr>
              <a:t> </a:t>
            </a:r>
          </a:p>
          <a:p>
            <a:pPr lvl="0"/>
            <a:r>
              <a:rPr lang="en-US" sz="1400" kern="1200" dirty="0">
                <a:solidFill>
                  <a:schemeClr val="tx1"/>
                </a:solidFill>
                <a:effectLst/>
                <a:latin typeface="+mn-lt"/>
                <a:ea typeface="+mn-ea"/>
                <a:cs typeface="+mn-cs"/>
              </a:rPr>
              <a:t>Walk Through Pureplay Growth 2025 and 2026 </a:t>
            </a:r>
          </a:p>
          <a:p>
            <a:pPr lvl="1"/>
            <a:r>
              <a:rPr lang="en-US" sz="1400" kern="1200" dirty="0">
                <a:solidFill>
                  <a:schemeClr val="tx1"/>
                </a:solidFill>
                <a:effectLst/>
                <a:latin typeface="+mn-lt"/>
                <a:ea typeface="+mn-ea"/>
                <a:cs typeface="+mn-cs"/>
              </a:rPr>
              <a:t>What worked across Chewy and Amazon</a:t>
            </a:r>
          </a:p>
          <a:p>
            <a:pPr lvl="1"/>
            <a:r>
              <a:rPr lang="en-US" sz="1400" kern="1200" dirty="0">
                <a:solidFill>
                  <a:schemeClr val="tx1"/>
                </a:solidFill>
                <a:effectLst/>
                <a:latin typeface="+mn-lt"/>
                <a:ea typeface="+mn-ea"/>
                <a:cs typeface="+mn-cs"/>
              </a:rPr>
              <a:t>How are they targeting customers? Who is shopping on these platforms? </a:t>
            </a:r>
          </a:p>
          <a:p>
            <a:pPr lvl="1"/>
            <a:r>
              <a:rPr lang="en-US" sz="1400" kern="1200" dirty="0">
                <a:solidFill>
                  <a:schemeClr val="tx1"/>
                </a:solidFill>
                <a:effectLst/>
                <a:latin typeface="+mn-lt"/>
                <a:ea typeface="+mn-ea"/>
                <a:cs typeface="+mn-cs"/>
              </a:rPr>
              <a:t>What is driving Chewy and Amazon’s growth rate continuing? </a:t>
            </a:r>
          </a:p>
          <a:p>
            <a:pPr lvl="0"/>
            <a:r>
              <a:rPr lang="en-US" sz="1400" kern="1200" dirty="0">
                <a:solidFill>
                  <a:schemeClr val="tx1"/>
                </a:solidFill>
                <a:effectLst/>
                <a:latin typeface="+mn-lt"/>
                <a:ea typeface="+mn-ea"/>
                <a:cs typeface="+mn-cs"/>
              </a:rPr>
              <a:t>How can brands capitalize on identified best practices </a:t>
            </a:r>
          </a:p>
          <a:p>
            <a:pPr lvl="1"/>
            <a:r>
              <a:rPr lang="en-US" sz="1400" kern="1200" dirty="0">
                <a:solidFill>
                  <a:schemeClr val="tx1"/>
                </a:solidFill>
                <a:effectLst/>
                <a:latin typeface="+mn-lt"/>
                <a:ea typeface="+mn-ea"/>
                <a:cs typeface="+mn-cs"/>
              </a:rPr>
              <a:t>Autoship programs – neighborhood pet focus on last mile, Tractor Supply getting more rural, PetSmart reinvigorating their program</a:t>
            </a:r>
          </a:p>
          <a:p>
            <a:pPr lvl="1"/>
            <a:r>
              <a:rPr lang="en-US" sz="1400" kern="1200" dirty="0">
                <a:solidFill>
                  <a:schemeClr val="tx1"/>
                </a:solidFill>
                <a:effectLst/>
                <a:latin typeface="+mn-lt"/>
                <a:ea typeface="+mn-ea"/>
                <a:cs typeface="+mn-cs"/>
              </a:rPr>
              <a:t>Services – grooming and training continue to be a moat compared to Chewy and Amazon (both increasingly leaning into animal health)</a:t>
            </a:r>
          </a:p>
          <a:p>
            <a:pPr lvl="1"/>
            <a:r>
              <a:rPr lang="en-US" sz="1400" kern="1200" dirty="0">
                <a:solidFill>
                  <a:schemeClr val="tx1"/>
                </a:solidFill>
                <a:effectLst/>
                <a:latin typeface="+mn-lt"/>
                <a:ea typeface="+mn-ea"/>
                <a:cs typeface="+mn-cs"/>
              </a:rPr>
              <a:t>Premiumization / Assortment – brick and mortar tends to be more nimble in its assortment and localized – </a:t>
            </a:r>
          </a:p>
          <a:p>
            <a:pPr lvl="2"/>
            <a:r>
              <a:rPr lang="en-US" sz="1400" kern="1200" dirty="0">
                <a:solidFill>
                  <a:schemeClr val="tx1"/>
                </a:solidFill>
                <a:effectLst/>
                <a:latin typeface="+mn-lt"/>
                <a:ea typeface="+mn-ea"/>
                <a:cs typeface="+mn-cs"/>
              </a:rPr>
              <a:t>opportunity to bring in deeper fresh / frozen penetration (esp. considering supply chain limitations at big box / pureplay today</a:t>
            </a:r>
          </a:p>
          <a:p>
            <a:pPr lvl="1"/>
            <a:r>
              <a:rPr lang="en-US" sz="1400" kern="1200" dirty="0">
                <a:solidFill>
                  <a:schemeClr val="tx1"/>
                </a:solidFill>
                <a:effectLst/>
                <a:latin typeface="+mn-lt"/>
                <a:ea typeface="+mn-ea"/>
                <a:cs typeface="+mn-cs"/>
              </a:rPr>
              <a:t>Partnerships with distributors to execute supply chain more efficiently </a:t>
            </a:r>
          </a:p>
          <a:p>
            <a:r>
              <a:rPr lang="en-US" sz="1337" kern="1200" dirty="0">
                <a:solidFill>
                  <a:schemeClr val="tx1"/>
                </a:solidFill>
                <a:effectLst/>
                <a:latin typeface="+mn-lt"/>
                <a:ea typeface="+mn-ea"/>
                <a:cs typeface="+mn-cs"/>
              </a:rPr>
              <a:t>I hope you had a great Superzoo!  While I missed seeing everyone there, I can do without Vegas in August for sure.  I appreciate you sending this over!  The growth of e-commerce is still staggering to me.  I grew up in this industry with brick and mortar competing with mail order and then ecommerce and I don’t think anyone 15 years ago would have anticipated the dramatic shifts in share.  Happy to help support your efforts and thanks again!</a:t>
            </a:r>
            <a:endParaRPr lang="en-US" dirty="0"/>
          </a:p>
        </p:txBody>
      </p:sp>
      <p:sp>
        <p:nvSpPr>
          <p:cNvPr id="4" name="Slide Number Placeholder 3"/>
          <p:cNvSpPr>
            <a:spLocks noGrp="1"/>
          </p:cNvSpPr>
          <p:nvPr>
            <p:ph type="sldNum" sz="quarter" idx="5"/>
          </p:nvPr>
        </p:nvSpPr>
        <p:spPr/>
        <p:txBody>
          <a:bodyPr/>
          <a:lstStyle/>
          <a:p>
            <a:fld id="{1AA063BB-061A-4861-BA5D-07880A8DA7A3}" type="slidenum">
              <a:rPr lang="en-US" smtClean="0"/>
              <a:t>1</a:t>
            </a:fld>
            <a:endParaRPr lang="en-US" dirty="0"/>
          </a:p>
        </p:txBody>
      </p:sp>
    </p:spTree>
    <p:extLst>
      <p:ext uri="{BB962C8B-B14F-4D97-AF65-F5344CB8AC3E}">
        <p14:creationId xmlns:p14="http://schemas.microsoft.com/office/powerpoint/2010/main" val="428542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a:solidFill>
                  <a:schemeClr val="tx1"/>
                </a:solidFill>
                <a:effectLst/>
                <a:latin typeface="+mn-lt"/>
                <a:ea typeface="+mn-ea"/>
                <a:cs typeface="+mn-cs"/>
              </a:rPr>
              <a:t>Walk Through Pureplay Growth 2025 and 2026 </a:t>
            </a:r>
          </a:p>
          <a:p>
            <a:pPr lvl="1"/>
            <a:r>
              <a:rPr lang="en-US" sz="1400" kern="1200" dirty="0">
                <a:solidFill>
                  <a:schemeClr val="tx1"/>
                </a:solidFill>
                <a:effectLst/>
                <a:latin typeface="+mn-lt"/>
                <a:ea typeface="+mn-ea"/>
                <a:cs typeface="+mn-cs"/>
              </a:rPr>
              <a:t>What worked across Chewy and Amazon</a:t>
            </a:r>
          </a:p>
          <a:p>
            <a:pPr lvl="1"/>
            <a:r>
              <a:rPr lang="en-US" sz="1400" kern="1200" dirty="0">
                <a:solidFill>
                  <a:schemeClr val="tx1"/>
                </a:solidFill>
                <a:effectLst/>
                <a:latin typeface="+mn-lt"/>
                <a:ea typeface="+mn-ea"/>
                <a:cs typeface="+mn-cs"/>
              </a:rPr>
              <a:t>How are they targeting customers? Who is shopping on these platforms? </a:t>
            </a:r>
          </a:p>
          <a:p>
            <a:pPr lvl="1"/>
            <a:r>
              <a:rPr lang="en-US" sz="1400" kern="1200" dirty="0">
                <a:solidFill>
                  <a:schemeClr val="tx1"/>
                </a:solidFill>
                <a:effectLst/>
                <a:latin typeface="+mn-lt"/>
                <a:ea typeface="+mn-ea"/>
                <a:cs typeface="+mn-cs"/>
              </a:rPr>
              <a:t>What is driving Chewy and Amazon’s growth rate continuing? </a:t>
            </a:r>
          </a:p>
          <a:p>
            <a:pPr lvl="0"/>
            <a:r>
              <a:rPr lang="en-US" sz="1400" kern="1200" dirty="0">
                <a:solidFill>
                  <a:schemeClr val="tx1"/>
                </a:solidFill>
                <a:effectLst/>
                <a:latin typeface="+mn-lt"/>
                <a:ea typeface="+mn-ea"/>
                <a:cs typeface="+mn-cs"/>
              </a:rPr>
              <a:t>How can brands capitalize on identified best practices </a:t>
            </a:r>
          </a:p>
          <a:p>
            <a:pPr lvl="1"/>
            <a:r>
              <a:rPr lang="en-US" sz="1400" kern="1200" dirty="0">
                <a:solidFill>
                  <a:schemeClr val="tx1"/>
                </a:solidFill>
                <a:effectLst/>
                <a:latin typeface="+mn-lt"/>
                <a:ea typeface="+mn-ea"/>
                <a:cs typeface="+mn-cs"/>
              </a:rPr>
              <a:t>Autoship programs – neighborhood pet focus on last mile, Tractor Supply getting more rural, PetSmart reinvigorating their program</a:t>
            </a:r>
          </a:p>
          <a:p>
            <a:pPr lvl="1"/>
            <a:r>
              <a:rPr lang="en-US" sz="1400" kern="1200" dirty="0">
                <a:solidFill>
                  <a:schemeClr val="tx1"/>
                </a:solidFill>
                <a:effectLst/>
                <a:latin typeface="+mn-lt"/>
                <a:ea typeface="+mn-ea"/>
                <a:cs typeface="+mn-cs"/>
              </a:rPr>
              <a:t>Services – grooming and training continue to be a moat compared to Chewy and Amazon (both increasingly leaning into animal health)</a:t>
            </a:r>
          </a:p>
          <a:p>
            <a:pPr lvl="1"/>
            <a:r>
              <a:rPr lang="en-US" sz="1400" kern="1200" dirty="0">
                <a:solidFill>
                  <a:schemeClr val="tx1"/>
                </a:solidFill>
                <a:effectLst/>
                <a:latin typeface="+mn-lt"/>
                <a:ea typeface="+mn-ea"/>
                <a:cs typeface="+mn-cs"/>
              </a:rPr>
              <a:t>Premiumization / Assortment – brick and mortar tends to be more nimble in its assortment and localized – </a:t>
            </a:r>
          </a:p>
          <a:p>
            <a:pPr lvl="2"/>
            <a:r>
              <a:rPr lang="en-US" sz="1400" kern="1200" dirty="0">
                <a:solidFill>
                  <a:schemeClr val="tx1"/>
                </a:solidFill>
                <a:effectLst/>
                <a:latin typeface="+mn-lt"/>
                <a:ea typeface="+mn-ea"/>
                <a:cs typeface="+mn-cs"/>
              </a:rPr>
              <a:t>opportunity to bring in deeper fresh / frozen penetration (esp. considering supply chain limitations at big box / pureplay today</a:t>
            </a:r>
          </a:p>
          <a:p>
            <a:pPr lvl="1"/>
            <a:r>
              <a:rPr lang="en-US" sz="1400" kern="1200" dirty="0">
                <a:solidFill>
                  <a:schemeClr val="tx1"/>
                </a:solidFill>
                <a:effectLst/>
                <a:latin typeface="+mn-lt"/>
                <a:ea typeface="+mn-ea"/>
                <a:cs typeface="+mn-cs"/>
              </a:rPr>
              <a:t>Partnerships with distributors to execute supply chain more efficiently </a:t>
            </a:r>
          </a:p>
          <a:p>
            <a:endParaRPr lang="en-US" dirty="0"/>
          </a:p>
        </p:txBody>
      </p:sp>
      <p:sp>
        <p:nvSpPr>
          <p:cNvPr id="4" name="Slide Number Placeholder 3"/>
          <p:cNvSpPr>
            <a:spLocks noGrp="1"/>
          </p:cNvSpPr>
          <p:nvPr>
            <p:ph type="sldNum" sz="quarter" idx="10"/>
          </p:nvPr>
        </p:nvSpPr>
        <p:spPr/>
        <p:txBody>
          <a:bodyPr/>
          <a:lstStyle/>
          <a:p>
            <a:fld id="{1AA063BB-061A-4861-BA5D-07880A8DA7A3}" type="slidenum">
              <a:rPr lang="en-US" smtClean="0"/>
              <a:t>2</a:t>
            </a:fld>
            <a:endParaRPr lang="en-US" dirty="0"/>
          </a:p>
        </p:txBody>
      </p:sp>
    </p:spTree>
    <p:extLst>
      <p:ext uri="{BB962C8B-B14F-4D97-AF65-F5344CB8AC3E}">
        <p14:creationId xmlns:p14="http://schemas.microsoft.com/office/powerpoint/2010/main" val="422557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a:solidFill>
                  <a:schemeClr val="tx1"/>
                </a:solidFill>
                <a:effectLst/>
                <a:latin typeface="+mn-lt"/>
                <a:ea typeface="+mn-ea"/>
                <a:cs typeface="+mn-cs"/>
              </a:rPr>
              <a:t>Walk Through Pureplay Growth 2025 and 2026 </a:t>
            </a:r>
          </a:p>
          <a:p>
            <a:pPr lvl="1"/>
            <a:r>
              <a:rPr lang="en-US" sz="1400" kern="1200" dirty="0">
                <a:solidFill>
                  <a:schemeClr val="tx1"/>
                </a:solidFill>
                <a:effectLst/>
                <a:latin typeface="+mn-lt"/>
                <a:ea typeface="+mn-ea"/>
                <a:cs typeface="+mn-cs"/>
              </a:rPr>
              <a:t>What worked across Chewy and Amazon</a:t>
            </a:r>
          </a:p>
          <a:p>
            <a:pPr lvl="1"/>
            <a:r>
              <a:rPr lang="en-US" sz="1400" kern="1200" dirty="0">
                <a:solidFill>
                  <a:schemeClr val="tx1"/>
                </a:solidFill>
                <a:effectLst/>
                <a:latin typeface="+mn-lt"/>
                <a:ea typeface="+mn-ea"/>
                <a:cs typeface="+mn-cs"/>
              </a:rPr>
              <a:t>How are they targeting customers? </a:t>
            </a:r>
            <a:r>
              <a:rPr lang="en-US" sz="1400" strike="sngStrike" kern="1200" dirty="0">
                <a:solidFill>
                  <a:schemeClr val="tx1"/>
                </a:solidFill>
                <a:effectLst/>
                <a:latin typeface="+mn-lt"/>
                <a:ea typeface="+mn-ea"/>
                <a:cs typeface="+mn-cs"/>
              </a:rPr>
              <a:t>Who is shopping on these platforms? </a:t>
            </a:r>
          </a:p>
          <a:p>
            <a:pPr lvl="1"/>
            <a:r>
              <a:rPr lang="en-US" sz="1400" kern="1200" dirty="0">
                <a:solidFill>
                  <a:schemeClr val="tx1"/>
                </a:solidFill>
                <a:effectLst/>
                <a:latin typeface="+mn-lt"/>
                <a:ea typeface="+mn-ea"/>
                <a:cs typeface="+mn-cs"/>
              </a:rPr>
              <a:t>What is driving Chewy and Amazon’s growth rate continuing? </a:t>
            </a:r>
          </a:p>
          <a:p>
            <a:pPr lvl="0"/>
            <a:r>
              <a:rPr lang="en-US" sz="1400" kern="1200" dirty="0">
                <a:solidFill>
                  <a:schemeClr val="tx1"/>
                </a:solidFill>
                <a:effectLst/>
                <a:latin typeface="+mn-lt"/>
                <a:ea typeface="+mn-ea"/>
                <a:cs typeface="+mn-cs"/>
              </a:rPr>
              <a:t>How can brands capitalize on identified best practices </a:t>
            </a:r>
          </a:p>
          <a:p>
            <a:pPr lvl="1"/>
            <a:r>
              <a:rPr lang="en-US" sz="1400" kern="1200" dirty="0">
                <a:solidFill>
                  <a:schemeClr val="tx1"/>
                </a:solidFill>
                <a:effectLst/>
                <a:latin typeface="+mn-lt"/>
                <a:ea typeface="+mn-ea"/>
                <a:cs typeface="+mn-cs"/>
              </a:rPr>
              <a:t>Autoship programs – neighborhood pet focus on last mile, Tractor Supply getting more rural, PetSmart reinvigorating their program</a:t>
            </a:r>
          </a:p>
          <a:p>
            <a:pPr lvl="1"/>
            <a:r>
              <a:rPr lang="en-US" sz="1400" kern="1200" dirty="0">
                <a:solidFill>
                  <a:schemeClr val="tx1"/>
                </a:solidFill>
                <a:effectLst/>
                <a:latin typeface="+mn-lt"/>
                <a:ea typeface="+mn-ea"/>
                <a:cs typeface="+mn-cs"/>
              </a:rPr>
              <a:t>Services – grooming and training continue to be a moat compared to Chewy and Amazon (both increasingly leaning into animal health)</a:t>
            </a:r>
          </a:p>
          <a:p>
            <a:pPr lvl="1"/>
            <a:r>
              <a:rPr lang="en-US" sz="1400" kern="1200" dirty="0">
                <a:solidFill>
                  <a:schemeClr val="tx1"/>
                </a:solidFill>
                <a:effectLst/>
                <a:latin typeface="+mn-lt"/>
                <a:ea typeface="+mn-ea"/>
                <a:cs typeface="+mn-cs"/>
              </a:rPr>
              <a:t>Premiumization / Assortment – brick and mortar tends to be more nimble in its assortment and localized – </a:t>
            </a:r>
          </a:p>
          <a:p>
            <a:pPr lvl="2"/>
            <a:r>
              <a:rPr lang="en-US" sz="1400" kern="1200" dirty="0">
                <a:solidFill>
                  <a:schemeClr val="tx1"/>
                </a:solidFill>
                <a:effectLst/>
                <a:latin typeface="+mn-lt"/>
                <a:ea typeface="+mn-ea"/>
                <a:cs typeface="+mn-cs"/>
              </a:rPr>
              <a:t>opportunity to bring in deeper fresh / frozen penetration (esp. considering supply chain limitations at big box / pureplay today</a:t>
            </a:r>
          </a:p>
          <a:p>
            <a:pPr lvl="1"/>
            <a:r>
              <a:rPr lang="en-US" sz="1400" kern="1200" dirty="0">
                <a:solidFill>
                  <a:schemeClr val="tx1"/>
                </a:solidFill>
                <a:effectLst/>
                <a:latin typeface="+mn-lt"/>
                <a:ea typeface="+mn-ea"/>
                <a:cs typeface="+mn-cs"/>
              </a:rPr>
              <a:t>Partnerships with distributors to execute supply chain more efficiently </a:t>
            </a:r>
          </a:p>
          <a:p>
            <a:endParaRPr lang="en-US" dirty="0"/>
          </a:p>
        </p:txBody>
      </p:sp>
      <p:sp>
        <p:nvSpPr>
          <p:cNvPr id="4" name="Slide Number Placeholder 3"/>
          <p:cNvSpPr>
            <a:spLocks noGrp="1"/>
          </p:cNvSpPr>
          <p:nvPr>
            <p:ph type="sldNum" sz="quarter" idx="10"/>
          </p:nvPr>
        </p:nvSpPr>
        <p:spPr/>
        <p:txBody>
          <a:bodyPr/>
          <a:lstStyle/>
          <a:p>
            <a:fld id="{1AA063BB-061A-4861-BA5D-07880A8DA7A3}" type="slidenum">
              <a:rPr lang="en-US" smtClean="0"/>
              <a:t>3</a:t>
            </a:fld>
            <a:endParaRPr lang="en-US" dirty="0"/>
          </a:p>
        </p:txBody>
      </p:sp>
    </p:spTree>
    <p:extLst>
      <p:ext uri="{BB962C8B-B14F-4D97-AF65-F5344CB8AC3E}">
        <p14:creationId xmlns:p14="http://schemas.microsoft.com/office/powerpoint/2010/main" val="2952508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a:solidFill>
                  <a:schemeClr val="tx1"/>
                </a:solidFill>
                <a:effectLst/>
                <a:latin typeface="+mn-lt"/>
                <a:ea typeface="+mn-ea"/>
                <a:cs typeface="+mn-cs"/>
              </a:rPr>
              <a:t>How can brands capitalize on identified best practices </a:t>
            </a:r>
          </a:p>
          <a:p>
            <a:pPr lvl="1"/>
            <a:r>
              <a:rPr lang="en-US" sz="1400" kern="1200" dirty="0">
                <a:solidFill>
                  <a:schemeClr val="tx1"/>
                </a:solidFill>
                <a:effectLst/>
                <a:latin typeface="+mn-lt"/>
                <a:ea typeface="+mn-ea"/>
                <a:cs typeface="+mn-cs"/>
              </a:rPr>
              <a:t>Autoship programs – neighborhood pet focus on last mile, Tractor Supply getting more rural, PetSmart reinvigorating their program</a:t>
            </a:r>
          </a:p>
          <a:p>
            <a:pPr lvl="1"/>
            <a:r>
              <a:rPr lang="en-US" sz="1400" kern="1200" dirty="0">
                <a:solidFill>
                  <a:schemeClr val="tx1"/>
                </a:solidFill>
                <a:effectLst/>
                <a:latin typeface="+mn-lt"/>
                <a:ea typeface="+mn-ea"/>
                <a:cs typeface="+mn-cs"/>
              </a:rPr>
              <a:t>Services – grooming and training continue to be a moat compared to Chewy and Amazon (both increasingly leaning into animal health)</a:t>
            </a:r>
          </a:p>
          <a:p>
            <a:pPr lvl="1"/>
            <a:r>
              <a:rPr lang="en-US" sz="1400" kern="1200" dirty="0">
                <a:solidFill>
                  <a:schemeClr val="tx1"/>
                </a:solidFill>
                <a:effectLst/>
                <a:latin typeface="+mn-lt"/>
                <a:ea typeface="+mn-ea"/>
                <a:cs typeface="+mn-cs"/>
              </a:rPr>
              <a:t>Premiumization / Assortment – brick and mortar tends to be more nimble in its assortment and localized – </a:t>
            </a:r>
          </a:p>
          <a:p>
            <a:pPr lvl="2"/>
            <a:r>
              <a:rPr lang="en-US" sz="1400" kern="1200" dirty="0">
                <a:solidFill>
                  <a:schemeClr val="tx1"/>
                </a:solidFill>
                <a:effectLst/>
                <a:latin typeface="+mn-lt"/>
                <a:ea typeface="+mn-ea"/>
                <a:cs typeface="+mn-cs"/>
              </a:rPr>
              <a:t>opportunity to bring in deeper fresh / frozen penetration (esp. considering supply chain limitations at big box / pureplay today</a:t>
            </a:r>
          </a:p>
          <a:p>
            <a:pPr lvl="1"/>
            <a:r>
              <a:rPr lang="en-US" sz="1400" kern="1200" dirty="0">
                <a:solidFill>
                  <a:schemeClr val="tx1"/>
                </a:solidFill>
                <a:effectLst/>
                <a:latin typeface="+mn-lt"/>
                <a:ea typeface="+mn-ea"/>
                <a:cs typeface="+mn-cs"/>
              </a:rPr>
              <a:t>Partnerships with distributors to execute supply chain more efficiently </a:t>
            </a:r>
          </a:p>
          <a:p>
            <a:endParaRPr lang="en-US" dirty="0"/>
          </a:p>
        </p:txBody>
      </p:sp>
      <p:sp>
        <p:nvSpPr>
          <p:cNvPr id="4" name="Slide Number Placeholder 3"/>
          <p:cNvSpPr>
            <a:spLocks noGrp="1"/>
          </p:cNvSpPr>
          <p:nvPr>
            <p:ph type="sldNum" sz="quarter" idx="10"/>
          </p:nvPr>
        </p:nvSpPr>
        <p:spPr/>
        <p:txBody>
          <a:bodyPr/>
          <a:lstStyle/>
          <a:p>
            <a:fld id="{1AA063BB-061A-4861-BA5D-07880A8DA7A3}" type="slidenum">
              <a:rPr lang="en-US" smtClean="0"/>
              <a:t>4</a:t>
            </a:fld>
            <a:endParaRPr lang="en-US" dirty="0"/>
          </a:p>
        </p:txBody>
      </p:sp>
    </p:spTree>
    <p:extLst>
      <p:ext uri="{BB962C8B-B14F-4D97-AF65-F5344CB8AC3E}">
        <p14:creationId xmlns:p14="http://schemas.microsoft.com/office/powerpoint/2010/main" val="1564876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a:solidFill>
                  <a:schemeClr val="tx1"/>
                </a:solidFill>
                <a:effectLst/>
                <a:latin typeface="+mn-lt"/>
                <a:ea typeface="+mn-ea"/>
                <a:cs typeface="+mn-cs"/>
              </a:rPr>
              <a:t>How can brands capitalize on identified best practices </a:t>
            </a:r>
          </a:p>
          <a:p>
            <a:pPr lvl="1"/>
            <a:r>
              <a:rPr lang="en-US" sz="1400" kern="1200" dirty="0">
                <a:solidFill>
                  <a:schemeClr val="tx1"/>
                </a:solidFill>
                <a:effectLst/>
                <a:latin typeface="+mn-lt"/>
                <a:ea typeface="+mn-ea"/>
                <a:cs typeface="+mn-cs"/>
              </a:rPr>
              <a:t>Autoship programs – neighborhood pet focus on last mile, Tractor Supply getting more rural, PetSmart reinvigorating their program</a:t>
            </a:r>
          </a:p>
          <a:p>
            <a:pPr lvl="1"/>
            <a:r>
              <a:rPr lang="en-US" sz="1400" kern="1200" dirty="0">
                <a:solidFill>
                  <a:schemeClr val="tx1"/>
                </a:solidFill>
                <a:effectLst/>
                <a:latin typeface="+mn-lt"/>
                <a:ea typeface="+mn-ea"/>
                <a:cs typeface="+mn-cs"/>
              </a:rPr>
              <a:t>Services – grooming and training continue to be a moat compared to Chewy and Amazon (both increasingly leaning into animal health)</a:t>
            </a:r>
          </a:p>
          <a:p>
            <a:pPr lvl="1"/>
            <a:r>
              <a:rPr lang="en-US" sz="1400" kern="1200" dirty="0">
                <a:solidFill>
                  <a:schemeClr val="tx1"/>
                </a:solidFill>
                <a:effectLst/>
                <a:latin typeface="+mn-lt"/>
                <a:ea typeface="+mn-ea"/>
                <a:cs typeface="+mn-cs"/>
              </a:rPr>
              <a:t>Premiumization / Assortment – brick and mortar tends to be more nimble in its assortment and localized – </a:t>
            </a:r>
          </a:p>
          <a:p>
            <a:pPr lvl="2"/>
            <a:r>
              <a:rPr lang="en-US" sz="1400" kern="1200" dirty="0">
                <a:solidFill>
                  <a:schemeClr val="tx1"/>
                </a:solidFill>
                <a:effectLst/>
                <a:latin typeface="+mn-lt"/>
                <a:ea typeface="+mn-ea"/>
                <a:cs typeface="+mn-cs"/>
              </a:rPr>
              <a:t>opportunity to bring in deeper fresh / frozen penetration (esp. considering supply chain limitations at big box / pureplay today</a:t>
            </a:r>
          </a:p>
          <a:p>
            <a:pPr lvl="1"/>
            <a:r>
              <a:rPr lang="en-US" sz="1400" kern="1200" dirty="0">
                <a:solidFill>
                  <a:schemeClr val="tx1"/>
                </a:solidFill>
                <a:effectLst/>
                <a:latin typeface="+mn-lt"/>
                <a:ea typeface="+mn-ea"/>
                <a:cs typeface="+mn-cs"/>
              </a:rPr>
              <a:t>Partnerships with distributors to execute supply chain more efficiently </a:t>
            </a:r>
          </a:p>
          <a:p>
            <a:endParaRPr lang="en-US" dirty="0"/>
          </a:p>
        </p:txBody>
      </p:sp>
      <p:sp>
        <p:nvSpPr>
          <p:cNvPr id="4" name="Slide Number Placeholder 3"/>
          <p:cNvSpPr>
            <a:spLocks noGrp="1"/>
          </p:cNvSpPr>
          <p:nvPr>
            <p:ph type="sldNum" sz="quarter" idx="10"/>
          </p:nvPr>
        </p:nvSpPr>
        <p:spPr/>
        <p:txBody>
          <a:bodyPr/>
          <a:lstStyle/>
          <a:p>
            <a:fld id="{1AA063BB-061A-4861-BA5D-07880A8DA7A3}" type="slidenum">
              <a:rPr lang="en-US" smtClean="0"/>
              <a:t>5</a:t>
            </a:fld>
            <a:endParaRPr lang="en-US" dirty="0"/>
          </a:p>
        </p:txBody>
      </p:sp>
    </p:spTree>
    <p:extLst>
      <p:ext uri="{BB962C8B-B14F-4D97-AF65-F5344CB8AC3E}">
        <p14:creationId xmlns:p14="http://schemas.microsoft.com/office/powerpoint/2010/main" val="55420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063BB-061A-4861-BA5D-07880A8DA7A3}" type="slidenum">
              <a:rPr lang="en-US" smtClean="0"/>
              <a:t>6</a:t>
            </a:fld>
            <a:endParaRPr lang="en-US" dirty="0"/>
          </a:p>
        </p:txBody>
      </p:sp>
    </p:spTree>
    <p:extLst>
      <p:ext uri="{BB962C8B-B14F-4D97-AF65-F5344CB8AC3E}">
        <p14:creationId xmlns:p14="http://schemas.microsoft.com/office/powerpoint/2010/main" val="114084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D4199696-07A8-46B8-994D-50DECE168C40}" type="datetimeFigureOut">
              <a:rPr lang="en-US" smtClean="0"/>
              <a:t>11/5/2025</a:t>
            </a:fld>
            <a:endParaRPr lang="en-US" dirty="0"/>
          </a:p>
        </p:txBody>
      </p:sp>
      <p:sp>
        <p:nvSpPr>
          <p:cNvPr id="5" name="Footer Placeholder 4"/>
          <p:cNvSpPr>
            <a:spLocks noGrp="1"/>
          </p:cNvSpPr>
          <p:nvPr>
            <p:ph type="ftr" sz="quarter" idx="11"/>
          </p:nvPr>
        </p:nvSpPr>
        <p:spPr>
          <a:xfrm>
            <a:off x="534353" y="9322647"/>
            <a:ext cx="4663440" cy="535517"/>
          </a:xfrm>
        </p:spPr>
        <p:txBody>
          <a:bodyPr/>
          <a:lstStyle/>
          <a:p>
            <a:endParaRPr lang="en-US" dirty="0"/>
          </a:p>
        </p:txBody>
      </p:sp>
      <p:sp>
        <p:nvSpPr>
          <p:cNvPr id="6" name="Slide Number Placeholder 5"/>
          <p:cNvSpPr>
            <a:spLocks noGrp="1"/>
          </p:cNvSpPr>
          <p:nvPr>
            <p:ph type="sldNum" sz="quarter" idx="12"/>
          </p:nvPr>
        </p:nvSpPr>
        <p:spPr/>
        <p:txBody>
          <a:bodyPr/>
          <a:lstStyle/>
          <a:p>
            <a:fld id="{86C75398-5DA3-4CAB-9343-9493B2CF23CE}" type="slidenum">
              <a:rPr lang="en-US" smtClean="0"/>
              <a:t>‹#›</a:t>
            </a:fld>
            <a:endParaRPr lang="en-US" dirty="0"/>
          </a:p>
        </p:txBody>
      </p:sp>
    </p:spTree>
    <p:extLst>
      <p:ext uri="{BB962C8B-B14F-4D97-AF65-F5344CB8AC3E}">
        <p14:creationId xmlns:p14="http://schemas.microsoft.com/office/powerpoint/2010/main" val="352434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99696-07A8-46B8-994D-50DECE168C40}"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75398-5DA3-4CAB-9343-9493B2CF23CE}" type="slidenum">
              <a:rPr lang="en-US" smtClean="0"/>
              <a:t>‹#›</a:t>
            </a:fld>
            <a:endParaRPr lang="en-US" dirty="0"/>
          </a:p>
        </p:txBody>
      </p:sp>
    </p:spTree>
    <p:extLst>
      <p:ext uri="{BB962C8B-B14F-4D97-AF65-F5344CB8AC3E}">
        <p14:creationId xmlns:p14="http://schemas.microsoft.com/office/powerpoint/2010/main" val="122432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99696-07A8-46B8-994D-50DECE168C40}"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75398-5DA3-4CAB-9343-9493B2CF23CE}" type="slidenum">
              <a:rPr lang="en-US" smtClean="0"/>
              <a:t>‹#›</a:t>
            </a:fld>
            <a:endParaRPr lang="en-US" dirty="0"/>
          </a:p>
        </p:txBody>
      </p:sp>
    </p:spTree>
    <p:extLst>
      <p:ext uri="{BB962C8B-B14F-4D97-AF65-F5344CB8AC3E}">
        <p14:creationId xmlns:p14="http://schemas.microsoft.com/office/powerpoint/2010/main" val="274435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99696-07A8-46B8-994D-50DECE168C40}"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75398-5DA3-4CAB-9343-9493B2CF23CE}" type="slidenum">
              <a:rPr lang="en-US" smtClean="0"/>
              <a:t>‹#›</a:t>
            </a:fld>
            <a:endParaRPr lang="en-US" dirty="0"/>
          </a:p>
        </p:txBody>
      </p:sp>
    </p:spTree>
    <p:extLst>
      <p:ext uri="{BB962C8B-B14F-4D97-AF65-F5344CB8AC3E}">
        <p14:creationId xmlns:p14="http://schemas.microsoft.com/office/powerpoint/2010/main" val="292949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199696-07A8-46B8-994D-50DECE168C40}"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75398-5DA3-4CAB-9343-9493B2CF23CE}" type="slidenum">
              <a:rPr lang="en-US" smtClean="0"/>
              <a:t>‹#›</a:t>
            </a:fld>
            <a:endParaRPr lang="en-US" dirty="0"/>
          </a:p>
        </p:txBody>
      </p:sp>
    </p:spTree>
    <p:extLst>
      <p:ext uri="{BB962C8B-B14F-4D97-AF65-F5344CB8AC3E}">
        <p14:creationId xmlns:p14="http://schemas.microsoft.com/office/powerpoint/2010/main" val="85322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199696-07A8-46B8-994D-50DECE168C40}"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75398-5DA3-4CAB-9343-9493B2CF23CE}" type="slidenum">
              <a:rPr lang="en-US" smtClean="0"/>
              <a:t>‹#›</a:t>
            </a:fld>
            <a:endParaRPr lang="en-US" dirty="0"/>
          </a:p>
        </p:txBody>
      </p:sp>
    </p:spTree>
    <p:extLst>
      <p:ext uri="{BB962C8B-B14F-4D97-AF65-F5344CB8AC3E}">
        <p14:creationId xmlns:p14="http://schemas.microsoft.com/office/powerpoint/2010/main" val="55440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199696-07A8-46B8-994D-50DECE168C40}" type="datetimeFigureOut">
              <a:rPr lang="en-US" smtClean="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75398-5DA3-4CAB-9343-9493B2CF23CE}" type="slidenum">
              <a:rPr lang="en-US" smtClean="0"/>
              <a:t>‹#›</a:t>
            </a:fld>
            <a:endParaRPr lang="en-US" dirty="0"/>
          </a:p>
        </p:txBody>
      </p:sp>
    </p:spTree>
    <p:extLst>
      <p:ext uri="{BB962C8B-B14F-4D97-AF65-F5344CB8AC3E}">
        <p14:creationId xmlns:p14="http://schemas.microsoft.com/office/powerpoint/2010/main" val="116353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199696-07A8-46B8-994D-50DECE168C40}" type="datetimeFigureOut">
              <a:rPr lang="en-US" smtClean="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75398-5DA3-4CAB-9343-9493B2CF23CE}" type="slidenum">
              <a:rPr lang="en-US" smtClean="0"/>
              <a:t>‹#›</a:t>
            </a:fld>
            <a:endParaRPr lang="en-US" dirty="0"/>
          </a:p>
        </p:txBody>
      </p:sp>
    </p:spTree>
    <p:extLst>
      <p:ext uri="{BB962C8B-B14F-4D97-AF65-F5344CB8AC3E}">
        <p14:creationId xmlns:p14="http://schemas.microsoft.com/office/powerpoint/2010/main" val="356759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99696-07A8-46B8-994D-50DECE168C40}" type="datetimeFigureOut">
              <a:rPr lang="en-US" smtClean="0"/>
              <a:t>11/5/2025</a:t>
            </a:fld>
            <a:endParaRPr lang="en-US" dirty="0"/>
          </a:p>
        </p:txBody>
      </p:sp>
      <p:sp>
        <p:nvSpPr>
          <p:cNvPr id="3" name="Footer Placeholder 2"/>
          <p:cNvSpPr>
            <a:spLocks noGrp="1"/>
          </p:cNvSpPr>
          <p:nvPr>
            <p:ph type="ftr" sz="quarter" idx="11"/>
          </p:nvPr>
        </p:nvSpPr>
        <p:spPr>
          <a:xfrm>
            <a:off x="273132" y="9322647"/>
            <a:ext cx="4924661" cy="535517"/>
          </a:xfrm>
        </p:spPr>
        <p:txBody>
          <a:bodyPr/>
          <a:lstStyle/>
          <a:p>
            <a:endParaRPr lang="en-US" dirty="0"/>
          </a:p>
        </p:txBody>
      </p:sp>
      <p:sp>
        <p:nvSpPr>
          <p:cNvPr id="4" name="Slide Number Placeholder 3"/>
          <p:cNvSpPr>
            <a:spLocks noGrp="1"/>
          </p:cNvSpPr>
          <p:nvPr>
            <p:ph type="sldNum" sz="quarter" idx="12"/>
          </p:nvPr>
        </p:nvSpPr>
        <p:spPr>
          <a:xfrm>
            <a:off x="5536757" y="9322647"/>
            <a:ext cx="1897195" cy="535517"/>
          </a:xfrm>
        </p:spPr>
        <p:txBody>
          <a:bodyPr/>
          <a:lstStyle/>
          <a:p>
            <a:fld id="{86C75398-5DA3-4CAB-9343-9493B2CF23CE}" type="slidenum">
              <a:rPr lang="en-US" smtClean="0"/>
              <a:t>‹#›</a:t>
            </a:fld>
            <a:endParaRPr lang="en-US" dirty="0"/>
          </a:p>
        </p:txBody>
      </p:sp>
    </p:spTree>
    <p:extLst>
      <p:ext uri="{BB962C8B-B14F-4D97-AF65-F5344CB8AC3E}">
        <p14:creationId xmlns:p14="http://schemas.microsoft.com/office/powerpoint/2010/main" val="282087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D4199696-07A8-46B8-994D-50DECE168C40}"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75398-5DA3-4CAB-9343-9493B2CF23CE}" type="slidenum">
              <a:rPr lang="en-US" smtClean="0"/>
              <a:t>‹#›</a:t>
            </a:fld>
            <a:endParaRPr lang="en-US" dirty="0"/>
          </a:p>
        </p:txBody>
      </p:sp>
    </p:spTree>
    <p:extLst>
      <p:ext uri="{BB962C8B-B14F-4D97-AF65-F5344CB8AC3E}">
        <p14:creationId xmlns:p14="http://schemas.microsoft.com/office/powerpoint/2010/main" val="3270454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D4199696-07A8-46B8-994D-50DECE168C40}"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75398-5DA3-4CAB-9343-9493B2CF23CE}" type="slidenum">
              <a:rPr lang="en-US" smtClean="0"/>
              <a:t>‹#›</a:t>
            </a:fld>
            <a:endParaRPr lang="en-US" dirty="0"/>
          </a:p>
        </p:txBody>
      </p:sp>
    </p:spTree>
    <p:extLst>
      <p:ext uri="{BB962C8B-B14F-4D97-AF65-F5344CB8AC3E}">
        <p14:creationId xmlns:p14="http://schemas.microsoft.com/office/powerpoint/2010/main" val="133589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93897"/>
            <a:ext cx="1748790" cy="535517"/>
          </a:xfrm>
          <a:prstGeom prst="rect">
            <a:avLst/>
          </a:prstGeom>
        </p:spPr>
        <p:txBody>
          <a:bodyPr vert="horz" lIns="91440" tIns="45720" rIns="91440" bIns="45720" rtlCol="0" anchor="b"/>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D4199696-07A8-46B8-994D-50DECE168C40}" type="datetimeFigureOut">
              <a:rPr lang="en-US" smtClean="0"/>
              <a:pPr/>
              <a:t>11/5/2025</a:t>
            </a:fld>
            <a:endParaRPr lang="en-US" dirty="0"/>
          </a:p>
        </p:txBody>
      </p:sp>
      <p:sp>
        <p:nvSpPr>
          <p:cNvPr id="5" name="Footer Placeholder 4"/>
          <p:cNvSpPr>
            <a:spLocks noGrp="1"/>
          </p:cNvSpPr>
          <p:nvPr>
            <p:ph type="ftr" sz="quarter" idx="3"/>
          </p:nvPr>
        </p:nvSpPr>
        <p:spPr>
          <a:xfrm>
            <a:off x="427510" y="9358272"/>
            <a:ext cx="4817783" cy="535517"/>
          </a:xfrm>
          <a:prstGeom prst="rect">
            <a:avLst/>
          </a:prstGeom>
        </p:spPr>
        <p:txBody>
          <a:bodyPr vert="horz" lIns="91440" tIns="45720" rIns="91440" bIns="45720" rtlCol="0" anchor="b"/>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5465507" y="9346397"/>
            <a:ext cx="1897195" cy="535517"/>
          </a:xfrm>
          <a:prstGeom prst="rect">
            <a:avLst/>
          </a:prstGeom>
        </p:spPr>
        <p:txBody>
          <a:bodyPr vert="horz" lIns="91440" tIns="45720" rIns="91440" bIns="45720" rtlCol="0" anchor="b"/>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86C75398-5DA3-4CAB-9343-9493B2CF23CE}" type="slidenum">
              <a:rPr lang="en-US" smtClean="0"/>
              <a:pPr/>
              <a:t>‹#›</a:t>
            </a:fld>
            <a:endParaRPr lang="en-US" dirty="0"/>
          </a:p>
        </p:txBody>
      </p:sp>
    </p:spTree>
    <p:extLst>
      <p:ext uri="{BB962C8B-B14F-4D97-AF65-F5344CB8AC3E}">
        <p14:creationId xmlns:p14="http://schemas.microsoft.com/office/powerpoint/2010/main" val="40179000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mailto:cobertin@cleveland-research.com" TargetMode="Externa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835" y="8227641"/>
            <a:ext cx="1844474" cy="1196515"/>
          </a:xfrm>
          <a:prstGeom prst="rect">
            <a:avLst/>
          </a:prstGeom>
        </p:spPr>
      </p:pic>
      <p:sp>
        <p:nvSpPr>
          <p:cNvPr id="51" name="object 51"/>
          <p:cNvSpPr/>
          <p:nvPr/>
        </p:nvSpPr>
        <p:spPr>
          <a:xfrm>
            <a:off x="0" y="9354312"/>
            <a:ext cx="7772400" cy="704088"/>
          </a:xfrm>
          <a:custGeom>
            <a:avLst/>
            <a:gdLst/>
            <a:ahLst/>
            <a:cxnLst/>
            <a:rect l="l" t="t" r="r" b="b"/>
            <a:pathLst>
              <a:path w="7250430" h="445134">
                <a:moveTo>
                  <a:pt x="0" y="444658"/>
                </a:moveTo>
                <a:lnTo>
                  <a:pt x="0" y="0"/>
                </a:lnTo>
                <a:lnTo>
                  <a:pt x="7249990" y="0"/>
                </a:lnTo>
                <a:lnTo>
                  <a:pt x="7249990" y="444658"/>
                </a:lnTo>
                <a:lnTo>
                  <a:pt x="0" y="444658"/>
                </a:lnTo>
                <a:close/>
              </a:path>
            </a:pathLst>
          </a:custGeom>
          <a:solidFill>
            <a:srgbClr val="363636"/>
          </a:solidFill>
        </p:spPr>
        <p:txBody>
          <a:bodyPr wrap="square" lIns="0" tIns="0" rIns="0" bIns="0" rtlCol="0" anchor="ctr"/>
          <a:lstStyle/>
          <a:p>
            <a:pPr algn="ctr">
              <a:spcBef>
                <a:spcPts val="120"/>
              </a:spcBef>
              <a:tabLst>
                <a:tab pos="3778101" algn="l"/>
              </a:tabLst>
            </a:pPr>
            <a:endParaRPr lang="en-US" sz="880" dirty="0">
              <a:solidFill>
                <a:prstClr val="white"/>
              </a:solidFill>
              <a:latin typeface="Arial" panose="020B0604020202020204" pitchFamily="34" charset="0"/>
              <a:cs typeface="Arial" panose="020B0604020202020204" pitchFamily="34" charset="0"/>
            </a:endParaRPr>
          </a:p>
        </p:txBody>
      </p:sp>
      <p:sp>
        <p:nvSpPr>
          <p:cNvPr id="58" name="object 58"/>
          <p:cNvSpPr txBox="1"/>
          <p:nvPr/>
        </p:nvSpPr>
        <p:spPr>
          <a:xfrm>
            <a:off x="489127" y="111362"/>
            <a:ext cx="6813286" cy="446329"/>
          </a:xfrm>
          <a:prstGeom prst="rect">
            <a:avLst/>
          </a:prstGeom>
        </p:spPr>
        <p:txBody>
          <a:bodyPr vert="horz" wrap="square" lIns="0" tIns="17070" rIns="0" bIns="0" rtlCol="0">
            <a:spAutoFit/>
          </a:bodyPr>
          <a:lstStyle/>
          <a:p>
            <a:pPr marL="12645">
              <a:spcBef>
                <a:spcPts val="134"/>
              </a:spcBef>
            </a:pPr>
            <a:r>
              <a:rPr sz="1394" b="1" spc="45" dirty="0">
                <a:solidFill>
                  <a:srgbClr val="FFFFFF"/>
                </a:solidFill>
                <a:latin typeface="Adobe Fan Heiti Std B"/>
                <a:cs typeface="Adobe Fan Heiti Std B"/>
              </a:rPr>
              <a:t>Seamlessly</a:t>
            </a:r>
            <a:r>
              <a:rPr sz="1394" b="1" spc="95" dirty="0">
                <a:solidFill>
                  <a:srgbClr val="FFFFFF"/>
                </a:solidFill>
                <a:latin typeface="Adobe Fan Heiti Std B"/>
                <a:cs typeface="Adobe Fan Heiti Std B"/>
              </a:rPr>
              <a:t> </a:t>
            </a:r>
            <a:r>
              <a:rPr sz="1394" b="1" spc="15" dirty="0">
                <a:solidFill>
                  <a:srgbClr val="FFFFFF"/>
                </a:solidFill>
                <a:latin typeface="Adobe Fan Heiti Std B"/>
                <a:cs typeface="Adobe Fan Heiti Std B"/>
              </a:rPr>
              <a:t>Integrated</a:t>
            </a:r>
            <a:r>
              <a:rPr sz="1394" b="1" spc="85" dirty="0">
                <a:solidFill>
                  <a:srgbClr val="FFFFFF"/>
                </a:solidFill>
                <a:latin typeface="Adobe Fan Heiti Std B"/>
                <a:cs typeface="Adobe Fan Heiti Std B"/>
              </a:rPr>
              <a:t> </a:t>
            </a:r>
            <a:r>
              <a:rPr sz="1394" b="1" spc="30" dirty="0">
                <a:solidFill>
                  <a:srgbClr val="FFFFFF"/>
                </a:solidFill>
                <a:latin typeface="Adobe Fan Heiti Std B"/>
                <a:cs typeface="Adobe Fan Heiti Std B"/>
              </a:rPr>
              <a:t>Enterprise</a:t>
            </a:r>
            <a:r>
              <a:rPr sz="1394" b="1" spc="75" dirty="0">
                <a:solidFill>
                  <a:srgbClr val="FFFFFF"/>
                </a:solidFill>
                <a:latin typeface="Adobe Fan Heiti Std B"/>
                <a:cs typeface="Adobe Fan Heiti Std B"/>
              </a:rPr>
              <a:t> </a:t>
            </a:r>
            <a:r>
              <a:rPr sz="1394" b="1" spc="6" dirty="0">
                <a:solidFill>
                  <a:srgbClr val="FFFFFF"/>
                </a:solidFill>
                <a:latin typeface="Adobe Fan Heiti Std B"/>
                <a:cs typeface="Adobe Fan Heiti Std B"/>
              </a:rPr>
              <a:t>Digital</a:t>
            </a:r>
            <a:r>
              <a:rPr sz="1394" b="1" spc="85" dirty="0">
                <a:solidFill>
                  <a:srgbClr val="FFFFFF"/>
                </a:solidFill>
                <a:latin typeface="Adobe Fan Heiti Std B"/>
                <a:cs typeface="Adobe Fan Heiti Std B"/>
              </a:rPr>
              <a:t> </a:t>
            </a:r>
            <a:r>
              <a:rPr sz="1394" b="1" spc="30" dirty="0">
                <a:solidFill>
                  <a:srgbClr val="FFFFFF"/>
                </a:solidFill>
                <a:latin typeface="Adobe Fan Heiti Std B"/>
                <a:cs typeface="Adobe Fan Heiti Std B"/>
              </a:rPr>
              <a:t>Experiences</a:t>
            </a:r>
            <a:r>
              <a:rPr sz="1394" b="1" spc="85" dirty="0">
                <a:solidFill>
                  <a:srgbClr val="FFFFFF"/>
                </a:solidFill>
                <a:latin typeface="Adobe Fan Heiti Std B"/>
                <a:cs typeface="Adobe Fan Heiti Std B"/>
              </a:rPr>
              <a:t> </a:t>
            </a:r>
            <a:r>
              <a:rPr sz="1394" b="1" spc="6" dirty="0">
                <a:solidFill>
                  <a:srgbClr val="FFFFFF"/>
                </a:solidFill>
                <a:latin typeface="Adobe Fan Heiti Std B"/>
                <a:cs typeface="Adobe Fan Heiti Std B"/>
              </a:rPr>
              <a:t>for</a:t>
            </a:r>
            <a:r>
              <a:rPr sz="1394" b="1" spc="79" dirty="0">
                <a:solidFill>
                  <a:srgbClr val="FFFFFF"/>
                </a:solidFill>
                <a:latin typeface="Adobe Fan Heiti Std B"/>
                <a:cs typeface="Adobe Fan Heiti Std B"/>
              </a:rPr>
              <a:t> </a:t>
            </a:r>
            <a:r>
              <a:rPr sz="1394" b="1" spc="6" dirty="0">
                <a:solidFill>
                  <a:srgbClr val="FFFFFF"/>
                </a:solidFill>
                <a:latin typeface="Adobe Fan Heiti Std B"/>
                <a:cs typeface="Adobe Fan Heiti Std B"/>
              </a:rPr>
              <a:t>Productivity</a:t>
            </a:r>
            <a:r>
              <a:rPr sz="1394" b="1" spc="85" dirty="0">
                <a:solidFill>
                  <a:srgbClr val="FFFFFF"/>
                </a:solidFill>
                <a:latin typeface="Adobe Fan Heiti Std B"/>
                <a:cs typeface="Adobe Fan Heiti Std B"/>
              </a:rPr>
              <a:t> </a:t>
            </a:r>
            <a:r>
              <a:rPr sz="1394" b="1" spc="10" dirty="0">
                <a:solidFill>
                  <a:srgbClr val="FFFFFF"/>
                </a:solidFill>
                <a:latin typeface="Adobe Fan Heiti Std B"/>
                <a:cs typeface="Adobe Fan Heiti Std B"/>
              </a:rPr>
              <a:t>and</a:t>
            </a:r>
            <a:r>
              <a:rPr sz="1394" b="1" spc="79" dirty="0">
                <a:solidFill>
                  <a:srgbClr val="FFFFFF"/>
                </a:solidFill>
                <a:latin typeface="Adobe Fan Heiti Std B"/>
                <a:cs typeface="Adobe Fan Heiti Std B"/>
              </a:rPr>
              <a:t> </a:t>
            </a:r>
            <a:r>
              <a:rPr sz="1394" b="1" spc="6" dirty="0">
                <a:solidFill>
                  <a:srgbClr val="FFFFFF"/>
                </a:solidFill>
                <a:latin typeface="Adobe Fan Heiti Std B"/>
                <a:cs typeface="Adobe Fan Heiti Std B"/>
              </a:rPr>
              <a:t>Growth</a:t>
            </a:r>
            <a:endParaRPr sz="1394" dirty="0">
              <a:latin typeface="Adobe Fan Heiti Std B"/>
              <a:cs typeface="Adobe Fan Heiti Std B"/>
            </a:endParaRPr>
          </a:p>
        </p:txBody>
      </p:sp>
      <p:sp>
        <p:nvSpPr>
          <p:cNvPr id="112" name="Title 1">
            <a:extLst>
              <a:ext uri="{FF2B5EF4-FFF2-40B4-BE49-F238E27FC236}">
                <a16:creationId xmlns:a16="http://schemas.microsoft.com/office/drawing/2014/main" id="{DBB7BF1A-FF6A-4BBE-AF7E-F6ABCC2B6393}"/>
              </a:ext>
            </a:extLst>
          </p:cNvPr>
          <p:cNvSpPr txBox="1">
            <a:spLocks/>
          </p:cNvSpPr>
          <p:nvPr/>
        </p:nvSpPr>
        <p:spPr>
          <a:xfrm>
            <a:off x="0" y="-6398"/>
            <a:ext cx="7772400" cy="1363910"/>
          </a:xfrm>
          <a:prstGeom prst="rect">
            <a:avLst/>
          </a:prstGeom>
          <a:solidFill>
            <a:schemeClr val="tx2">
              <a:lumMod val="20000"/>
              <a:lumOff val="80000"/>
              <a:alpha val="40000"/>
            </a:schemeClr>
          </a:solidFill>
        </p:spPr>
        <p:txBody>
          <a:bodyPr vert="horz" lIns="365760" tIns="45519" rIns="301752" bIns="4551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76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Leveraging Growth Retailers’ Best Practices </a:t>
            </a:r>
          </a:p>
          <a:p>
            <a:r>
              <a:rPr lang="en-US" sz="2400" b="1" dirty="0">
                <a:latin typeface="Arial" panose="020B0604020202020204" pitchFamily="34" charset="0"/>
                <a:cs typeface="Arial" panose="020B0604020202020204" pitchFamily="34" charset="0"/>
              </a:rPr>
              <a:t>Across Pet in 2026 </a:t>
            </a:r>
            <a:endParaRPr lang="en-US" sz="2400" b="1" dirty="0">
              <a:solidFill>
                <a:schemeClr val="bg1">
                  <a:lumMod val="50000"/>
                </a:schemeClr>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9669" y="262853"/>
            <a:ext cx="548640" cy="59436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185748258"/>
              </p:ext>
            </p:extLst>
          </p:nvPr>
        </p:nvGraphicFramePr>
        <p:xfrm>
          <a:off x="424279" y="9494000"/>
          <a:ext cx="7143584" cy="407924"/>
        </p:xfrm>
        <a:graphic>
          <a:graphicData uri="http://schemas.openxmlformats.org/drawingml/2006/table">
            <a:tbl>
              <a:tblPr firstRow="1" bandRow="1">
                <a:tableStyleId>{5C22544A-7EE6-4342-B048-85BDC9FD1C3A}</a:tableStyleId>
              </a:tblPr>
              <a:tblGrid>
                <a:gridCol w="1645153">
                  <a:extLst>
                    <a:ext uri="{9D8B030D-6E8A-4147-A177-3AD203B41FA5}">
                      <a16:colId xmlns:a16="http://schemas.microsoft.com/office/drawing/2014/main" val="20000"/>
                    </a:ext>
                  </a:extLst>
                </a:gridCol>
                <a:gridCol w="318168">
                  <a:extLst>
                    <a:ext uri="{9D8B030D-6E8A-4147-A177-3AD203B41FA5}">
                      <a16:colId xmlns:a16="http://schemas.microsoft.com/office/drawing/2014/main" val="20001"/>
                    </a:ext>
                  </a:extLst>
                </a:gridCol>
                <a:gridCol w="3339432">
                  <a:extLst>
                    <a:ext uri="{9D8B030D-6E8A-4147-A177-3AD203B41FA5}">
                      <a16:colId xmlns:a16="http://schemas.microsoft.com/office/drawing/2014/main" val="20002"/>
                    </a:ext>
                  </a:extLst>
                </a:gridCol>
                <a:gridCol w="1840831">
                  <a:extLst>
                    <a:ext uri="{9D8B030D-6E8A-4147-A177-3AD203B41FA5}">
                      <a16:colId xmlns:a16="http://schemas.microsoft.com/office/drawing/2014/main" val="20003"/>
                    </a:ext>
                  </a:extLst>
                </a:gridCol>
              </a:tblGrid>
              <a:tr h="407924">
                <a:tc>
                  <a:txBody>
                    <a:bodyPr/>
                    <a:lstStyle/>
                    <a:p>
                      <a:pPr>
                        <a:lnSpc>
                          <a:spcPts val="900"/>
                        </a:lnSpc>
                      </a:pPr>
                      <a:r>
                        <a:rPr lang="en-US" sz="800" b="1" dirty="0">
                          <a:solidFill>
                            <a:schemeClr val="bg1"/>
                          </a:solidFill>
                          <a:latin typeface="Arial" panose="020B0604020202020204" pitchFamily="34" charset="0"/>
                          <a:cs typeface="Arial" panose="020B0604020202020204" pitchFamily="34" charset="0"/>
                        </a:rPr>
                        <a:t>CLAIRE OBERTIN</a:t>
                      </a:r>
                    </a:p>
                    <a:p>
                      <a:pPr>
                        <a:lnSpc>
                          <a:spcPts val="900"/>
                        </a:lnSpc>
                      </a:pPr>
                      <a:r>
                        <a:rPr lang="en-US" sz="800" b="0" u="sng" dirty="0">
                          <a:solidFill>
                            <a:schemeClr val="bg1"/>
                          </a:solidFill>
                          <a:latin typeface="Arial" panose="020B0604020202020204" pitchFamily="34" charset="0"/>
                          <a:cs typeface="Arial" panose="020B0604020202020204" pitchFamily="34" charset="0"/>
                        </a:rPr>
                        <a:t>cobertin@cleveland-research.com</a:t>
                      </a:r>
                    </a:p>
                    <a:p>
                      <a:pPr>
                        <a:lnSpc>
                          <a:spcPts val="900"/>
                        </a:lnSpc>
                      </a:pPr>
                      <a:r>
                        <a:rPr lang="en-US" sz="800" b="0" dirty="0">
                          <a:solidFill>
                            <a:schemeClr val="bg1"/>
                          </a:solidFill>
                          <a:latin typeface="Arial" panose="020B0604020202020204" pitchFamily="34" charset="0"/>
                          <a:cs typeface="Arial" panose="020B0604020202020204" pitchFamily="34" charset="0"/>
                        </a:rPr>
                        <a:t>(216)</a:t>
                      </a:r>
                      <a:r>
                        <a:rPr lang="en-US" sz="800" b="0" baseline="0" dirty="0">
                          <a:solidFill>
                            <a:schemeClr val="bg1"/>
                          </a:solidFill>
                          <a:latin typeface="Arial" panose="020B0604020202020204" pitchFamily="34" charset="0"/>
                          <a:cs typeface="Arial" panose="020B0604020202020204" pitchFamily="34" charset="0"/>
                        </a:rPr>
                        <a:t> 649-7203</a:t>
                      </a:r>
                      <a:endParaRPr lang="en-US" sz="800" b="0"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900"/>
                        </a:lnSpc>
                      </a:pPr>
                      <a:endParaRPr lang="en-US" sz="800" b="0"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900"/>
                        </a:lnSpc>
                      </a:pPr>
                      <a:endParaRPr lang="en-US" sz="800" b="0"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900"/>
                        </a:lnSpc>
                      </a:pPr>
                      <a:endParaRPr lang="en-US" sz="800" b="0"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custDataLst>
              <p:tags r:id="rId1"/>
            </p:custDataLst>
            <p:extLst>
              <p:ext uri="{D42A27DB-BD31-4B8C-83A1-F6EECF244321}">
                <p14:modId xmlns:p14="http://schemas.microsoft.com/office/powerpoint/2010/main" val="2955321798"/>
              </p:ext>
            </p:extLst>
          </p:nvPr>
        </p:nvGraphicFramePr>
        <p:xfrm>
          <a:off x="356543" y="1011068"/>
          <a:ext cx="8943341" cy="514742"/>
        </p:xfrm>
        <a:graphic>
          <a:graphicData uri="http://schemas.openxmlformats.org/drawingml/2006/table">
            <a:tbl>
              <a:tblPr firstRow="1" bandRow="1">
                <a:tableStyleId>{5C22544A-7EE6-4342-B048-85BDC9FD1C3A}</a:tableStyleId>
              </a:tblPr>
              <a:tblGrid>
                <a:gridCol w="2478107">
                  <a:extLst>
                    <a:ext uri="{9D8B030D-6E8A-4147-A177-3AD203B41FA5}">
                      <a16:colId xmlns:a16="http://schemas.microsoft.com/office/drawing/2014/main" val="20000"/>
                    </a:ext>
                  </a:extLst>
                </a:gridCol>
                <a:gridCol w="6465234">
                  <a:extLst>
                    <a:ext uri="{9D8B030D-6E8A-4147-A177-3AD203B41FA5}">
                      <a16:colId xmlns:a16="http://schemas.microsoft.com/office/drawing/2014/main" val="20001"/>
                    </a:ext>
                  </a:extLst>
                </a:gridCol>
              </a:tblGrid>
              <a:tr h="514742">
                <a:tc>
                  <a:txBody>
                    <a:bodyPr/>
                    <a:lstStyle/>
                    <a:p>
                      <a:r>
                        <a:rPr lang="en-US" sz="1100" b="0" dirty="0">
                          <a:solidFill>
                            <a:schemeClr val="accent5"/>
                          </a:solidFill>
                          <a:latin typeface="Arial" panose="020B0604020202020204" pitchFamily="34" charset="0"/>
                          <a:cs typeface="Arial" panose="020B0604020202020204" pitchFamily="34" charset="0"/>
                        </a:rPr>
                        <a:t>November 2025</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100" b="0" i="1" dirty="0">
                          <a:solidFill>
                            <a:schemeClr val="accent5"/>
                          </a:solidFill>
                          <a:latin typeface="Arial" panose="020B0604020202020204" pitchFamily="34" charset="0"/>
                          <a:cs typeface="Arial" panose="020B0604020202020204" pitchFamily="34" charset="0"/>
                        </a:rPr>
                        <a:t>                                        Important disclosures can be found in Appendix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5" name="TextBox 24">
            <a:extLst>
              <a:ext uri="{FF2B5EF4-FFF2-40B4-BE49-F238E27FC236}">
                <a16:creationId xmlns:a16="http://schemas.microsoft.com/office/drawing/2014/main" id="{5EA8B7F9-3C17-4350-9F51-A10DB34440E3}"/>
              </a:ext>
            </a:extLst>
          </p:cNvPr>
          <p:cNvSpPr txBox="1"/>
          <p:nvPr/>
        </p:nvSpPr>
        <p:spPr>
          <a:xfrm>
            <a:off x="159057" y="4507368"/>
            <a:ext cx="7408806" cy="1462590"/>
          </a:xfrm>
          <a:prstGeom prst="rect">
            <a:avLst/>
          </a:prstGeom>
          <a:noFill/>
        </p:spPr>
        <p:txBody>
          <a:bodyPr wrap="square" lIns="0" tIns="0" rIns="0" bIns="0" numCol="1" spcCol="274320" rtlCol="0">
            <a:noAutofit/>
          </a:bodyPr>
          <a:lstStyle/>
          <a:p>
            <a:pPr marL="52388" algn="just">
              <a:spcAft>
                <a:spcPts val="600"/>
              </a:spcAft>
            </a:pPr>
            <a:r>
              <a:rPr lang="en-US" sz="1400" b="1" dirty="0">
                <a:solidFill>
                  <a:schemeClr val="accent4"/>
                </a:solidFill>
                <a:latin typeface="Arial" panose="020B0604020202020204" pitchFamily="34" charset="0"/>
                <a:cs typeface="Arial" panose="020B0604020202020204" pitchFamily="34" charset="0"/>
              </a:rPr>
              <a:t>What is Working at Amazon &amp; Chewy in Pet? </a:t>
            </a:r>
            <a:endParaRPr lang="en-US" sz="1400" dirty="0">
              <a:solidFill>
                <a:schemeClr val="accent4"/>
              </a:solidFill>
              <a:latin typeface="Arial" panose="020B0604020202020204" pitchFamily="34" charset="0"/>
              <a:cs typeface="Arial" panose="020B0604020202020204" pitchFamily="34" charset="0"/>
            </a:endParaRPr>
          </a:p>
          <a:p>
            <a:pPr marL="52388" algn="just">
              <a:spcAft>
                <a:spcPts val="600"/>
              </a:spcAft>
            </a:pPr>
            <a:r>
              <a:rPr lang="en-US" sz="1200" spc="-20" dirty="0">
                <a:solidFill>
                  <a:srgbClr val="363636"/>
                </a:solidFill>
              </a:rPr>
              <a:t>The largest growth opportunities - Amazon and Chewy – have 2026 forecasts in our work that far outpace the overall pet industry at 10.1% and 5.6% across consumables and hardgoods categories, respectively. These growth rates build upon what is estimated to be 13.8% and 6.4% growth in 2025. This level of growth begs the question – what are Amazon and Chewy doing to capture market share? </a:t>
            </a:r>
          </a:p>
          <a:p>
            <a:pPr marL="52388" algn="just">
              <a:spcAft>
                <a:spcPts val="600"/>
              </a:spcAft>
            </a:pPr>
            <a:r>
              <a:rPr lang="en-US" sz="1400" b="1" spc="-20" dirty="0">
                <a:solidFill>
                  <a:srgbClr val="F79500"/>
                </a:solidFill>
              </a:rPr>
              <a:t>Amazon</a:t>
            </a:r>
            <a:r>
              <a:rPr lang="en-US" sz="1200" spc="-20" dirty="0">
                <a:solidFill>
                  <a:srgbClr val="363636"/>
                </a:solidFill>
              </a:rPr>
              <a:t> </a:t>
            </a:r>
          </a:p>
          <a:p>
            <a:pPr marL="52388" algn="just">
              <a:spcAft>
                <a:spcPts val="600"/>
              </a:spcAft>
            </a:pPr>
            <a:r>
              <a:rPr lang="en-US" sz="1200" dirty="0">
                <a:latin typeface="Arial" panose="020B0604020202020204" pitchFamily="34" charset="0"/>
                <a:cs typeface="Arial" panose="020B0604020202020204" pitchFamily="34" charset="0"/>
              </a:rPr>
              <a:t>We have Amazon total retail forecasted at 8.7% in 2026, with pet category growth forecasted at 10.1% based on our latest round of channel work. The momentum from retail media, consumers looking for convenience and affordability, and the investment Amazon is making in the category at large continue to culminate in Amazon outperforming the industry.</a:t>
            </a:r>
          </a:p>
          <a:p>
            <a:pPr marL="52388" algn="just">
              <a:spcAft>
                <a:spcPts val="600"/>
              </a:spcAft>
            </a:pPr>
            <a:r>
              <a:rPr lang="en-US" sz="1200" dirty="0">
                <a:latin typeface="Arial" panose="020B0604020202020204" pitchFamily="34" charset="0"/>
                <a:cs typeface="Arial" panose="020B0604020202020204" pitchFamily="34" charset="0"/>
              </a:rPr>
              <a:t>The eCommerce giant has been much more communicative and focused on the pet category over the last couple of years, allowing for brands to ideate and learn how to best capitalize on the overall consumer shopping trends at Amazon. There is a separate customer service team dedicated to pet, Amazon has been working to mitigate unauthorized 3P sellers in consumables and pharmaceutical categories, as well as the launch of Amazon Pet Rx indicate the growth in pet at Amazon is not only bolstered by brands but also the eTail giant. </a:t>
            </a:r>
          </a:p>
          <a:p>
            <a:pPr marL="52388" algn="just">
              <a:spcAft>
                <a:spcPts val="600"/>
              </a:spcAft>
            </a:pPr>
            <a:r>
              <a:rPr lang="en-US" sz="1200" dirty="0">
                <a:latin typeface="Arial" panose="020B0604020202020204" pitchFamily="34" charset="0"/>
                <a:cs typeface="Arial" panose="020B0604020202020204" pitchFamily="34" charset="0"/>
              </a:rPr>
              <a:t>Given the category’s outperformance of overall retail at Amazon, our work points to continued investment by </a:t>
            </a:r>
            <a:r>
              <a:rPr lang="en-US" sz="1200" spc="-20" dirty="0">
                <a:solidFill>
                  <a:srgbClr val="363636"/>
                </a:solidFill>
              </a:rPr>
              <a:t>Amazon in the coming year in pet. Brands, given their limited marketing budgets again headed into 2026, are also investing in Amazon to capture this growth. Routinely in our work, vendors point to the retail media data output at Amazon as best in class, proving the ROI of the platform but also utilized by brands for overall data-driven decision making and strategy ideation. As consumers increasingly turn toward convenience and Amazon expands assortment, we view Amazon as the largest growth pet retailer again in 2026. </a:t>
            </a:r>
          </a:p>
          <a:p>
            <a:pPr algn="just">
              <a:spcAft>
                <a:spcPts val="600"/>
              </a:spcAft>
            </a:pPr>
            <a:endParaRPr lang="en-US" dirty="0"/>
          </a:p>
          <a:p>
            <a:pPr algn="just">
              <a:spcAft>
                <a:spcPts val="600"/>
              </a:spcAft>
            </a:pPr>
            <a:endParaRPr lang="en-US" sz="1200" spc="-20" dirty="0">
              <a:solidFill>
                <a:srgbClr val="363636"/>
              </a:solidFill>
            </a:endParaRPr>
          </a:p>
          <a:p>
            <a:pPr algn="just">
              <a:spcAft>
                <a:spcPts val="600"/>
              </a:spcAft>
            </a:pPr>
            <a:r>
              <a:rPr lang="en-US" sz="1200" spc="-20" dirty="0">
                <a:solidFill>
                  <a:srgbClr val="363636"/>
                </a:solidFill>
              </a:rPr>
              <a:t> </a:t>
            </a:r>
            <a:endParaRPr lang="en-US" sz="400" spc="-20" dirty="0"/>
          </a:p>
          <a:p>
            <a:pPr algn="just">
              <a:spcBef>
                <a:spcPts val="600"/>
              </a:spcBef>
            </a:pPr>
            <a:endParaRPr lang="en-US" sz="1100" dirty="0"/>
          </a:p>
        </p:txBody>
      </p:sp>
      <p:sp>
        <p:nvSpPr>
          <p:cNvPr id="26" name="Rectangle 25">
            <a:extLst>
              <a:ext uri="{FF2B5EF4-FFF2-40B4-BE49-F238E27FC236}">
                <a16:creationId xmlns:a16="http://schemas.microsoft.com/office/drawing/2014/main" id="{B7D1A986-5464-46AE-8C28-D9513C163D02}"/>
              </a:ext>
            </a:extLst>
          </p:cNvPr>
          <p:cNvSpPr/>
          <p:nvPr/>
        </p:nvSpPr>
        <p:spPr>
          <a:xfrm>
            <a:off x="159057" y="9179028"/>
            <a:ext cx="6865420" cy="215444"/>
          </a:xfrm>
          <a:prstGeom prst="rect">
            <a:avLst/>
          </a:prstGeom>
        </p:spPr>
        <p:txBody>
          <a:bodyPr wrap="square">
            <a:spAutoFit/>
          </a:bodyPr>
          <a:lstStyle/>
          <a:p>
            <a:pPr>
              <a:spcBef>
                <a:spcPts val="600"/>
              </a:spcBef>
              <a:spcAft>
                <a:spcPts val="600"/>
              </a:spcAft>
            </a:pPr>
            <a:r>
              <a:rPr lang="en-US" sz="800" i="1" dirty="0">
                <a:ea typeface="Times New Roman" panose="02020603050405020304" pitchFamily="18" charset="0"/>
              </a:rPr>
              <a:t>Source: CRC Channel Work </a:t>
            </a:r>
            <a:endParaRPr lang="en-US" sz="800" dirty="0">
              <a:ea typeface="Calibri" panose="020F0502020204030204" pitchFamily="34" charset="0"/>
            </a:endParaRPr>
          </a:p>
        </p:txBody>
      </p:sp>
      <p:sp>
        <p:nvSpPr>
          <p:cNvPr id="2" name="Rectangle 1">
            <a:extLst>
              <a:ext uri="{FF2B5EF4-FFF2-40B4-BE49-F238E27FC236}">
                <a16:creationId xmlns:a16="http://schemas.microsoft.com/office/drawing/2014/main" id="{C2BAEB82-B0A9-4F55-A09E-E51C5FF88287}"/>
              </a:ext>
            </a:extLst>
          </p:cNvPr>
          <p:cNvSpPr/>
          <p:nvPr/>
        </p:nvSpPr>
        <p:spPr>
          <a:xfrm>
            <a:off x="159057" y="1468574"/>
            <a:ext cx="7408806" cy="2939266"/>
          </a:xfrm>
          <a:prstGeom prst="rect">
            <a:avLst/>
          </a:prstGeom>
        </p:spPr>
        <p:txBody>
          <a:bodyPr wrap="square">
            <a:spAutoFit/>
          </a:bodyPr>
          <a:lstStyle/>
          <a:p>
            <a:pPr algn="just">
              <a:spcAft>
                <a:spcPts val="600"/>
              </a:spcAft>
            </a:pPr>
            <a:r>
              <a:rPr lang="en-US" sz="1400" b="1" dirty="0">
                <a:solidFill>
                  <a:schemeClr val="accent4"/>
                </a:solidFill>
              </a:rPr>
              <a:t>Introduction</a:t>
            </a:r>
            <a:r>
              <a:rPr lang="en-US" sz="1200" dirty="0">
                <a:solidFill>
                  <a:srgbClr val="363636"/>
                </a:solidFill>
              </a:rPr>
              <a:t> </a:t>
            </a:r>
          </a:p>
          <a:p>
            <a:pPr algn="just">
              <a:spcAft>
                <a:spcPts val="600"/>
              </a:spcAft>
            </a:pPr>
            <a:r>
              <a:rPr lang="en-US" sz="1200" spc="-20" dirty="0">
                <a:solidFill>
                  <a:srgbClr val="363636"/>
                </a:solidFill>
              </a:rPr>
              <a:t>Across our work in the pet retail landscape, eCommerce retailers Amazon and Chewy continue to be called out as the strongest growth accounts for brands as we exit 2025 and forecast 2026. We are increasingly fielding questions from vendors as to the prevalence of D2C pet brands, TikTok Shop, and even Shopify, which recently touted a 50% growth rate in pet products in 3Q year/year. </a:t>
            </a:r>
          </a:p>
          <a:p>
            <a:pPr algn="just">
              <a:spcAft>
                <a:spcPts val="600"/>
              </a:spcAft>
            </a:pPr>
            <a:r>
              <a:rPr lang="en-US" sz="1200" spc="-20" dirty="0">
                <a:solidFill>
                  <a:srgbClr val="363636"/>
                </a:solidFill>
              </a:rPr>
              <a:t>For many in the industry, this continued trajectory of pureplay retailers and these emerging platforms in the space is indicative of the channel shift that is seemingly defining pet – moving from independent, to pet specialty, to mass, and now to pureplay. From our vantage point, there are key learnings brands and retailers alike can leverage regardless of channel that have proven to be effective at pureplay retailers in the realm of pet. </a:t>
            </a:r>
          </a:p>
          <a:p>
            <a:pPr algn="just">
              <a:spcAft>
                <a:spcPts val="600"/>
              </a:spcAft>
            </a:pPr>
            <a:r>
              <a:rPr lang="en-US" sz="1200" spc="-20" dirty="0">
                <a:solidFill>
                  <a:srgbClr val="363636"/>
                </a:solidFill>
              </a:rPr>
              <a:t>In order to understand these best practices and opportunities, it is imperative to understand how eCommerce giants Amazon and Chewy are influencing pet parents, leveraging their respective assortments, and ultimately gaining market share. With an understanding of these two retailers, there are then opportunities and best practices that can be gleaned and are largely applicable across brands and other retail channels.</a:t>
            </a:r>
          </a:p>
        </p:txBody>
      </p:sp>
    </p:spTree>
    <p:extLst>
      <p:ext uri="{BB962C8B-B14F-4D97-AF65-F5344CB8AC3E}">
        <p14:creationId xmlns:p14="http://schemas.microsoft.com/office/powerpoint/2010/main" val="57900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7FE0F9-33D8-4F00-9934-AEA8FAEA25C5}"/>
              </a:ext>
            </a:extLst>
          </p:cNvPr>
          <p:cNvSpPr txBox="1"/>
          <p:nvPr/>
        </p:nvSpPr>
        <p:spPr>
          <a:xfrm>
            <a:off x="228600" y="851826"/>
            <a:ext cx="7315200" cy="3043603"/>
          </a:xfrm>
          <a:prstGeom prst="rect">
            <a:avLst/>
          </a:prstGeom>
          <a:noFill/>
        </p:spPr>
        <p:txBody>
          <a:bodyPr wrap="square" lIns="0" tIns="0" rIns="0" bIns="0" numCol="1" spcCol="274320" rtlCol="0">
            <a:noAutofit/>
          </a:bodyPr>
          <a:lstStyle/>
          <a:p>
            <a:pPr algn="just">
              <a:spcAft>
                <a:spcPts val="600"/>
              </a:spcAft>
            </a:pPr>
            <a:r>
              <a:rPr lang="en-US" sz="1400" b="1" dirty="0">
                <a:solidFill>
                  <a:srgbClr val="1C48C1"/>
                </a:solidFill>
                <a:latin typeface="Arial" panose="020B0604020202020204" pitchFamily="34" charset="0"/>
                <a:cs typeface="Arial" panose="020B0604020202020204" pitchFamily="34" charset="0"/>
              </a:rPr>
              <a:t>Chewy</a:t>
            </a:r>
            <a:endParaRPr lang="en-US" sz="1200" b="1" dirty="0">
              <a:solidFill>
                <a:srgbClr val="1C48C1"/>
              </a:solidFill>
              <a:latin typeface="Arial" panose="020B0604020202020204" pitchFamily="34" charset="0"/>
              <a:cs typeface="Arial" panose="020B0604020202020204" pitchFamily="34" charset="0"/>
            </a:endParaRPr>
          </a:p>
          <a:p>
            <a:pPr algn="just">
              <a:spcAft>
                <a:spcPts val="600"/>
              </a:spcAft>
            </a:pPr>
            <a:r>
              <a:rPr lang="en-US" sz="1200" dirty="0">
                <a:latin typeface="Arial" panose="020B0604020202020204" pitchFamily="34" charset="0"/>
                <a:cs typeface="Arial" panose="020B0604020202020204" pitchFamily="34" charset="0"/>
              </a:rPr>
              <a:t>Feedback on Chewy market share performance has remained net positive, appearing to outperform brick &amp; mortar pet retailers while continuing to lag Amazon pet category sales growth as we head into the final two months of the year. Brands in our work sound encouraged on the near-term outlook for Chewy. Most sound encouraged by the performance of Chewy’s initiatives year to date - increasing Autoship penetration, strong inventory position, and shifting site-wide funding to support more aggressive peak season promotional activity.</a:t>
            </a:r>
          </a:p>
          <a:p>
            <a:pPr algn="just">
              <a:spcAft>
                <a:spcPts val="600"/>
              </a:spcAft>
            </a:pPr>
            <a:r>
              <a:rPr lang="en-US" sz="1200" dirty="0">
                <a:latin typeface="Arial" panose="020B0604020202020204" pitchFamily="34" charset="0"/>
                <a:cs typeface="Arial" panose="020B0604020202020204" pitchFamily="34" charset="0"/>
              </a:rPr>
              <a:t>In the backdrop of a challenging demand environment across the broader pet market, our work suggests Chewy is likely to drive outsized growth for the foreseeable future driven by more customers shopping online, strong customer retention, expanding assortment, and competitive pricing. From a brand perspective, this becomes a self-fulfilling prophecy, similar to Amazon, wherein the investment fuels growth which in turn fuels further investment. </a:t>
            </a:r>
          </a:p>
          <a:p>
            <a:pPr algn="just">
              <a:spcAft>
                <a:spcPts val="600"/>
              </a:spcAft>
            </a:pPr>
            <a:r>
              <a:rPr lang="en-US" sz="1200" dirty="0">
                <a:latin typeface="Arial" panose="020B0604020202020204" pitchFamily="34" charset="0"/>
                <a:cs typeface="Arial" panose="020B0604020202020204" pitchFamily="34" charset="0"/>
              </a:rPr>
              <a:t>One key area of outperformance and differentiation emphasized at Chewy in 2025 and continuing in 2026 is the Autoship program, and the subsequent investment asks of brands. In its 2Q results, Chewy noted roughly 83% of its total net sales come from its Autoship customer base. In our work, Chewy is asking brands for various pack sizes, product price points, and even bringing on 150+ new hardgoods vendors in order to drive customers to the platform with the intention of trading them into an Autoship program. We even hear this being a top priority in the pharmaceutical category investment. In 2025, Chewy has gotten better at retargeting its Autoship customers – looking to drive new product adoption, add to the basket, promote innovation. </a:t>
            </a:r>
            <a:endParaRPr lang="en-US" sz="1200" dirty="0">
              <a:highlight>
                <a:srgbClr val="FFFF00"/>
              </a:highlight>
              <a:latin typeface="Arial" panose="020B0604020202020204" pitchFamily="34" charset="0"/>
              <a:cs typeface="Arial" panose="020B0604020202020204" pitchFamily="34" charset="0"/>
            </a:endParaRPr>
          </a:p>
          <a:p>
            <a:pPr algn="just">
              <a:spcAft>
                <a:spcPts val="600"/>
              </a:spcAft>
            </a:pPr>
            <a:endParaRPr lang="en-US" sz="1200" b="1" dirty="0">
              <a:latin typeface="Arial" panose="020B0604020202020204" pitchFamily="34" charset="0"/>
              <a:cs typeface="Arial" panose="020B0604020202020204" pitchFamily="34" charset="0"/>
            </a:endParaRPr>
          </a:p>
          <a:p>
            <a:pPr algn="just">
              <a:spcAft>
                <a:spcPts val="600"/>
              </a:spcAft>
            </a:pPr>
            <a:endParaRPr lang="en-US" sz="1200" b="1" dirty="0">
              <a:latin typeface="Arial" panose="020B0604020202020204" pitchFamily="34" charset="0"/>
              <a:cs typeface="Arial" panose="020B0604020202020204" pitchFamily="34" charset="0"/>
            </a:endParaRPr>
          </a:p>
          <a:p>
            <a:pPr algn="just">
              <a:spcAft>
                <a:spcPts val="600"/>
              </a:spcAft>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marL="0" lvl="1" algn="just">
              <a:spcBef>
                <a:spcPts val="600"/>
              </a:spcBef>
            </a:pPr>
            <a:endParaRPr lang="en-US" sz="1200" dirty="0">
              <a:latin typeface="Arial" panose="020B0604020202020204" pitchFamily="34" charset="0"/>
              <a:cs typeface="Arial" panose="020B0604020202020204" pitchFamily="34" charset="0"/>
            </a:endParaRPr>
          </a:p>
          <a:p>
            <a:pPr marL="0" lvl="1" algn="just">
              <a:spcBef>
                <a:spcPts val="600"/>
              </a:spcBef>
            </a:pPr>
            <a:r>
              <a:rPr lang="en-US" sz="1200" dirty="0">
                <a:latin typeface="Arial" panose="020B0604020202020204" pitchFamily="34" charset="0"/>
                <a:cs typeface="Arial" panose="020B0604020202020204" pitchFamily="34" charset="0"/>
              </a:rPr>
              <a:t>Brands note continued emphasis by the pureplay retailer on investing in Autoship promotions in 2026, with many in our work reallocating funds previously allocated to co-op or sitewide events to the program. Headed into the new year, many in our work highlight the level of communication and partnership with Chewy has improved and caused even further optimism for 2026. Internal team alignment, less turnover, and strategic direction were all highlighted as positives in working with Chewy.</a:t>
            </a:r>
          </a:p>
          <a:p>
            <a:pPr marL="0" lvl="1" algn="just">
              <a:spcBef>
                <a:spcPts val="600"/>
              </a:spcBef>
            </a:pPr>
            <a:r>
              <a:rPr lang="en-US" sz="1200" dirty="0">
                <a:latin typeface="Arial" panose="020B0604020202020204" pitchFamily="34" charset="0"/>
                <a:cs typeface="Arial" panose="020B0604020202020204" pitchFamily="34" charset="0"/>
              </a:rPr>
              <a:t>Our work continues to point to mid single digit total growth at Chewy in 2026, with forecasted growth at 5.6% based on recent channel work with outlooks a bit more mixed in the new year. Demand pressure across the broader pet market is expected to continue into 2026, primarily tied to muted pet household formation. Chewy is expected to continue to outpace the brick &amp; mortar channel by several points.</a:t>
            </a:r>
          </a:p>
          <a:p>
            <a:pPr algn="just">
              <a:spcBef>
                <a:spcPts val="600"/>
              </a:spcBef>
            </a:pPr>
            <a:endParaRPr lang="en-US" sz="1200" b="1" dirty="0">
              <a:solidFill>
                <a:schemeClr val="accent4"/>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BB7BF1A-FF6A-4BBE-AF7E-F6ABCC2B6393}"/>
              </a:ext>
            </a:extLst>
          </p:cNvPr>
          <p:cNvSpPr txBox="1">
            <a:spLocks/>
          </p:cNvSpPr>
          <p:nvPr/>
        </p:nvSpPr>
        <p:spPr>
          <a:xfrm>
            <a:off x="0" y="-6399"/>
            <a:ext cx="7772400" cy="704231"/>
          </a:xfrm>
          <a:prstGeom prst="rect">
            <a:avLst/>
          </a:prstGeom>
          <a:solidFill>
            <a:schemeClr val="tx2">
              <a:lumMod val="20000"/>
              <a:lumOff val="80000"/>
              <a:alpha val="40000"/>
            </a:schemeClr>
          </a:solidFill>
        </p:spPr>
        <p:txBody>
          <a:bodyPr vert="horz" lIns="301752" tIns="45519" rIns="301752" bIns="4551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1100" b="1" dirty="0">
              <a:latin typeface="Arial" panose="020B0604020202020204" pitchFamily="34" charset="0"/>
              <a:cs typeface="Arial" panose="020B0604020202020204" pitchFamily="34" charset="0"/>
            </a:endParaRPr>
          </a:p>
          <a:p>
            <a:pPr algn="r"/>
            <a:r>
              <a:rPr lang="en-US" sz="1100" b="1" dirty="0">
                <a:latin typeface="Arial" panose="020B0604020202020204" pitchFamily="34" charset="0"/>
                <a:cs typeface="Arial" panose="020B0604020202020204" pitchFamily="34" charset="0"/>
              </a:rPr>
              <a:t>Leveraging Growth Retailers’ Best Practices Across Pet in 2026 </a:t>
            </a:r>
            <a:endParaRPr lang="en-US" sz="1100" b="1"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47595"/>
            <a:ext cx="365760" cy="396240"/>
          </a:xfrm>
          <a:prstGeom prst="rect">
            <a:avLst/>
          </a:prstGeom>
        </p:spPr>
      </p:pic>
      <p:sp>
        <p:nvSpPr>
          <p:cNvPr id="9" name="Slide Number Placeholder 8"/>
          <p:cNvSpPr>
            <a:spLocks noGrp="1"/>
          </p:cNvSpPr>
          <p:nvPr>
            <p:ph type="sldNum" sz="quarter" idx="12"/>
          </p:nvPr>
        </p:nvSpPr>
        <p:spPr>
          <a:xfrm>
            <a:off x="5625657" y="9386147"/>
            <a:ext cx="1897195" cy="535517"/>
          </a:xfrm>
        </p:spPr>
        <p:txBody>
          <a:bodyPr/>
          <a:lstStyle/>
          <a:p>
            <a:fld id="{86C75398-5DA3-4CAB-9343-9493B2CF23CE}" type="slidenum">
              <a:rPr lang="en-US" sz="900" smtClean="0"/>
              <a:t>2</a:t>
            </a:fld>
            <a:endParaRPr lang="en-US" sz="900" dirty="0"/>
          </a:p>
        </p:txBody>
      </p:sp>
      <p:cxnSp>
        <p:nvCxnSpPr>
          <p:cNvPr id="12" name="Straight Connector 11"/>
          <p:cNvCxnSpPr/>
          <p:nvPr/>
        </p:nvCxnSpPr>
        <p:spPr>
          <a:xfrm>
            <a:off x="274320" y="9645187"/>
            <a:ext cx="7223760" cy="0"/>
          </a:xfrm>
          <a:prstGeom prst="line">
            <a:avLst/>
          </a:prstGeom>
          <a:ln>
            <a:solidFill>
              <a:schemeClr val="bg2"/>
            </a:solidFill>
          </a:ln>
        </p:spPr>
        <p:style>
          <a:lnRef idx="1">
            <a:schemeClr val="accent6"/>
          </a:lnRef>
          <a:fillRef idx="0">
            <a:schemeClr val="accent6"/>
          </a:fillRef>
          <a:effectRef idx="0">
            <a:schemeClr val="accent6"/>
          </a:effectRef>
          <a:fontRef idx="minor">
            <a:schemeClr val="tx1"/>
          </a:fontRef>
        </p:style>
      </p:cxnSp>
      <p:sp>
        <p:nvSpPr>
          <p:cNvPr id="11" name="Footer Placeholder 7">
            <a:extLst>
              <a:ext uri="{FF2B5EF4-FFF2-40B4-BE49-F238E27FC236}">
                <a16:creationId xmlns:a16="http://schemas.microsoft.com/office/drawing/2014/main" id="{65942C58-1496-4C8E-9D5F-BD42BD15A1E4}"/>
              </a:ext>
            </a:extLst>
          </p:cNvPr>
          <p:cNvSpPr txBox="1">
            <a:spLocks/>
          </p:cNvSpPr>
          <p:nvPr/>
        </p:nvSpPr>
        <p:spPr>
          <a:xfrm>
            <a:off x="221894" y="9386146"/>
            <a:ext cx="4740594" cy="535517"/>
          </a:xfrm>
          <a:prstGeom prst="rect">
            <a:avLst/>
          </a:prstGeom>
        </p:spPr>
        <p:txBody>
          <a:bodyPr vert="horz" lIns="91440" tIns="45720" rIns="91440" bIns="45720" rtlCol="0" anchor="b"/>
          <a:lstStyle>
            <a:defPPr>
              <a:defRPr lang="en-US"/>
            </a:defPPr>
            <a:lvl1pPr marL="0" algn="l" defTabSz="509412" rtl="0" eaLnBrk="1" latinLnBrk="0" hangingPunct="1">
              <a:defRPr sz="800" kern="1200">
                <a:solidFill>
                  <a:schemeClr val="bg1"/>
                </a:solidFill>
                <a:latin typeface="+mn-lt"/>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a:lstStyle>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lumMod val="50000"/>
                  </a:schemeClr>
                </a:solidFill>
                <a:effectLst/>
                <a:uLnTx/>
                <a:uFillTx/>
                <a:latin typeface="Arial"/>
                <a:ea typeface="+mn-ea"/>
                <a:cs typeface="+mn-cs"/>
              </a:rPr>
              <a:t>Cleveland Research Company</a:t>
            </a:r>
            <a:r>
              <a:rPr kumimoji="0" lang="en-US" sz="900" b="0" i="0" u="none" strike="noStrike" kern="1200" cap="none" spc="0" normalizeH="0" baseline="0" noProof="0" dirty="0">
                <a:ln>
                  <a:noFill/>
                </a:ln>
                <a:solidFill>
                  <a:schemeClr val="accent2"/>
                </a:solidFill>
                <a:effectLst/>
                <a:uLnTx/>
                <a:uFillTx/>
                <a:latin typeface="Arial"/>
                <a:ea typeface="+mn-ea"/>
                <a:cs typeface="+mn-cs"/>
              </a:rPr>
              <a:t> |</a:t>
            </a:r>
            <a:r>
              <a:rPr kumimoji="0" lang="en-US" sz="900" b="0" i="1" u="none" strike="noStrike" kern="1200" cap="none" spc="0" normalizeH="0" baseline="0" noProof="0" dirty="0">
                <a:ln>
                  <a:noFill/>
                </a:ln>
                <a:solidFill>
                  <a:schemeClr val="accent2"/>
                </a:solidFill>
                <a:effectLst/>
                <a:uLnTx/>
                <a:uFillTx/>
                <a:latin typeface="Arial"/>
                <a:ea typeface="+mn-ea"/>
                <a:cs typeface="+mn-cs"/>
              </a:rPr>
              <a:t> </a:t>
            </a:r>
            <a:r>
              <a:rPr kumimoji="0" lang="en-US" sz="900" b="0" i="1" u="none" strike="noStrike" kern="1200" cap="none" spc="0" normalizeH="0" baseline="0" noProof="0" dirty="0">
                <a:ln>
                  <a:noFill/>
                </a:ln>
                <a:solidFill>
                  <a:schemeClr val="bg1">
                    <a:lumMod val="50000"/>
                  </a:schemeClr>
                </a:solidFill>
                <a:effectLst/>
                <a:uLnTx/>
                <a:uFillTx/>
                <a:latin typeface="Arial"/>
                <a:ea typeface="+mn-ea"/>
                <a:cs typeface="+mn-cs"/>
              </a:rPr>
              <a:t>https://www.clevelandresearch.com/market-research/pet/</a:t>
            </a:r>
          </a:p>
        </p:txBody>
      </p:sp>
      <p:graphicFrame>
        <p:nvGraphicFramePr>
          <p:cNvPr id="15" name="Chart 14">
            <a:extLst>
              <a:ext uri="{FF2B5EF4-FFF2-40B4-BE49-F238E27FC236}">
                <a16:creationId xmlns:a16="http://schemas.microsoft.com/office/drawing/2014/main" id="{00000000-0008-0000-0600-000011000000}"/>
              </a:ext>
            </a:extLst>
          </p:cNvPr>
          <p:cNvGraphicFramePr>
            <a:graphicFrameLocks/>
          </p:cNvGraphicFramePr>
          <p:nvPr>
            <p:extLst>
              <p:ext uri="{D42A27DB-BD31-4B8C-83A1-F6EECF244321}">
                <p14:modId xmlns:p14="http://schemas.microsoft.com/office/powerpoint/2010/main" val="1166621395"/>
              </p:ext>
            </p:extLst>
          </p:nvPr>
        </p:nvGraphicFramePr>
        <p:xfrm>
          <a:off x="228600" y="4793846"/>
          <a:ext cx="7294252" cy="2260098"/>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71E47AE2-8B97-4735-9DA7-938A6FD94708}"/>
              </a:ext>
            </a:extLst>
          </p:cNvPr>
          <p:cNvSpPr/>
          <p:nvPr/>
        </p:nvSpPr>
        <p:spPr>
          <a:xfrm>
            <a:off x="221894" y="9407945"/>
            <a:ext cx="6865420" cy="215444"/>
          </a:xfrm>
          <a:prstGeom prst="rect">
            <a:avLst/>
          </a:prstGeom>
        </p:spPr>
        <p:txBody>
          <a:bodyPr wrap="square">
            <a:spAutoFit/>
          </a:bodyPr>
          <a:lstStyle/>
          <a:p>
            <a:pPr>
              <a:spcBef>
                <a:spcPts val="600"/>
              </a:spcBef>
              <a:spcAft>
                <a:spcPts val="600"/>
              </a:spcAft>
            </a:pPr>
            <a:r>
              <a:rPr lang="en-US" sz="800" i="1" dirty="0">
                <a:ea typeface="Times New Roman" panose="02020603050405020304" pitchFamily="18" charset="0"/>
              </a:rPr>
              <a:t>Source: CRC Channel Work, Company Reports, CRC estimates </a:t>
            </a:r>
            <a:endParaRPr lang="en-US" sz="800" dirty="0">
              <a:ea typeface="Calibri" panose="020F0502020204030204" pitchFamily="34" charset="0"/>
            </a:endParaRPr>
          </a:p>
        </p:txBody>
      </p:sp>
    </p:spTree>
    <p:extLst>
      <p:ext uri="{BB962C8B-B14F-4D97-AF65-F5344CB8AC3E}">
        <p14:creationId xmlns:p14="http://schemas.microsoft.com/office/powerpoint/2010/main" val="374004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BF1A-FF6A-4BBE-AF7E-F6ABCC2B6393}"/>
              </a:ext>
            </a:extLst>
          </p:cNvPr>
          <p:cNvSpPr txBox="1">
            <a:spLocks/>
          </p:cNvSpPr>
          <p:nvPr/>
        </p:nvSpPr>
        <p:spPr>
          <a:xfrm>
            <a:off x="0" y="-6399"/>
            <a:ext cx="7772400" cy="704231"/>
          </a:xfrm>
          <a:prstGeom prst="rect">
            <a:avLst/>
          </a:prstGeom>
          <a:solidFill>
            <a:schemeClr val="tx2">
              <a:lumMod val="20000"/>
              <a:lumOff val="80000"/>
              <a:alpha val="40000"/>
            </a:schemeClr>
          </a:solidFill>
        </p:spPr>
        <p:txBody>
          <a:bodyPr vert="horz" lIns="301752" tIns="45519" rIns="301752" bIns="4551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1100" b="1" dirty="0">
              <a:latin typeface="Arial" panose="020B0604020202020204" pitchFamily="34" charset="0"/>
              <a:cs typeface="Arial" panose="020B0604020202020204" pitchFamily="34" charset="0"/>
            </a:endParaRPr>
          </a:p>
          <a:p>
            <a:pPr algn="r"/>
            <a:r>
              <a:rPr lang="en-US" sz="1100" b="1" dirty="0">
                <a:latin typeface="Arial" panose="020B0604020202020204" pitchFamily="34" charset="0"/>
                <a:cs typeface="Arial" panose="020B0604020202020204" pitchFamily="34" charset="0"/>
              </a:rPr>
              <a:t>Leveraging Growth Retailers’ Best Practices Across Pet in 2026 </a:t>
            </a:r>
            <a:endParaRPr lang="en-US" sz="1100" b="1"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47595"/>
            <a:ext cx="365760" cy="396240"/>
          </a:xfrm>
          <a:prstGeom prst="rect">
            <a:avLst/>
          </a:prstGeom>
        </p:spPr>
      </p:pic>
      <p:sp>
        <p:nvSpPr>
          <p:cNvPr id="9" name="Slide Number Placeholder 8"/>
          <p:cNvSpPr>
            <a:spLocks noGrp="1"/>
          </p:cNvSpPr>
          <p:nvPr>
            <p:ph type="sldNum" sz="quarter" idx="12"/>
          </p:nvPr>
        </p:nvSpPr>
        <p:spPr>
          <a:xfrm>
            <a:off x="5625657" y="9386147"/>
            <a:ext cx="1897195" cy="535517"/>
          </a:xfrm>
        </p:spPr>
        <p:txBody>
          <a:bodyPr/>
          <a:lstStyle/>
          <a:p>
            <a:fld id="{86C75398-5DA3-4CAB-9343-9493B2CF23CE}" type="slidenum">
              <a:rPr lang="en-US" sz="900" smtClean="0"/>
              <a:t>3</a:t>
            </a:fld>
            <a:endParaRPr lang="en-US" sz="900" dirty="0"/>
          </a:p>
        </p:txBody>
      </p:sp>
      <p:cxnSp>
        <p:nvCxnSpPr>
          <p:cNvPr id="12" name="Straight Connector 11"/>
          <p:cNvCxnSpPr/>
          <p:nvPr/>
        </p:nvCxnSpPr>
        <p:spPr>
          <a:xfrm>
            <a:off x="274320" y="9659806"/>
            <a:ext cx="7223760" cy="0"/>
          </a:xfrm>
          <a:prstGeom prst="line">
            <a:avLst/>
          </a:prstGeom>
          <a:ln>
            <a:solidFill>
              <a:schemeClr val="bg2"/>
            </a:solidFill>
          </a:ln>
        </p:spPr>
        <p:style>
          <a:lnRef idx="1">
            <a:schemeClr val="accent6"/>
          </a:lnRef>
          <a:fillRef idx="0">
            <a:schemeClr val="accent6"/>
          </a:fillRef>
          <a:effectRef idx="0">
            <a:schemeClr val="accent6"/>
          </a:effectRef>
          <a:fontRef idx="minor">
            <a:schemeClr val="tx1"/>
          </a:fontRef>
        </p:style>
      </p:cxnSp>
      <p:sp>
        <p:nvSpPr>
          <p:cNvPr id="11" name="Footer Placeholder 7">
            <a:extLst>
              <a:ext uri="{FF2B5EF4-FFF2-40B4-BE49-F238E27FC236}">
                <a16:creationId xmlns:a16="http://schemas.microsoft.com/office/drawing/2014/main" id="{65942C58-1496-4C8E-9D5F-BD42BD15A1E4}"/>
              </a:ext>
            </a:extLst>
          </p:cNvPr>
          <p:cNvSpPr txBox="1">
            <a:spLocks/>
          </p:cNvSpPr>
          <p:nvPr/>
        </p:nvSpPr>
        <p:spPr>
          <a:xfrm>
            <a:off x="221894" y="9386146"/>
            <a:ext cx="4740594" cy="535517"/>
          </a:xfrm>
          <a:prstGeom prst="rect">
            <a:avLst/>
          </a:prstGeom>
        </p:spPr>
        <p:txBody>
          <a:bodyPr vert="horz" lIns="91440" tIns="45720" rIns="91440" bIns="45720" rtlCol="0" anchor="b"/>
          <a:lstStyle>
            <a:defPPr>
              <a:defRPr lang="en-US"/>
            </a:defPPr>
            <a:lvl1pPr marL="0" algn="l" defTabSz="509412" rtl="0" eaLnBrk="1" latinLnBrk="0" hangingPunct="1">
              <a:defRPr sz="800" kern="1200">
                <a:solidFill>
                  <a:schemeClr val="bg1"/>
                </a:solidFill>
                <a:latin typeface="+mn-lt"/>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a:lstStyle>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lumMod val="50000"/>
                  </a:schemeClr>
                </a:solidFill>
                <a:effectLst/>
                <a:uLnTx/>
                <a:uFillTx/>
                <a:latin typeface="Arial"/>
                <a:ea typeface="+mn-ea"/>
                <a:cs typeface="+mn-cs"/>
              </a:rPr>
              <a:t>Cleveland Research Company</a:t>
            </a:r>
            <a:r>
              <a:rPr kumimoji="0" lang="en-US" sz="900" b="0" i="0" u="none" strike="noStrike" kern="1200" cap="none" spc="0" normalizeH="0" baseline="0" noProof="0" dirty="0">
                <a:ln>
                  <a:noFill/>
                </a:ln>
                <a:solidFill>
                  <a:schemeClr val="accent2"/>
                </a:solidFill>
                <a:effectLst/>
                <a:uLnTx/>
                <a:uFillTx/>
                <a:latin typeface="Arial"/>
                <a:ea typeface="+mn-ea"/>
                <a:cs typeface="+mn-cs"/>
              </a:rPr>
              <a:t> |</a:t>
            </a:r>
            <a:r>
              <a:rPr kumimoji="0" lang="en-US" sz="900" b="0" i="1" u="none" strike="noStrike" kern="1200" cap="none" spc="0" normalizeH="0" baseline="0" noProof="0" dirty="0">
                <a:ln>
                  <a:noFill/>
                </a:ln>
                <a:solidFill>
                  <a:schemeClr val="accent2"/>
                </a:solidFill>
                <a:effectLst/>
                <a:uLnTx/>
                <a:uFillTx/>
                <a:latin typeface="Arial"/>
                <a:ea typeface="+mn-ea"/>
                <a:cs typeface="+mn-cs"/>
              </a:rPr>
              <a:t> </a:t>
            </a:r>
            <a:r>
              <a:rPr kumimoji="0" lang="en-US" sz="900" b="0" i="1" u="none" strike="noStrike" kern="1200" cap="none" spc="0" normalizeH="0" baseline="0" noProof="0" dirty="0">
                <a:ln>
                  <a:noFill/>
                </a:ln>
                <a:solidFill>
                  <a:schemeClr val="bg1">
                    <a:lumMod val="50000"/>
                  </a:schemeClr>
                </a:solidFill>
                <a:effectLst/>
                <a:uLnTx/>
                <a:uFillTx/>
                <a:latin typeface="Arial"/>
                <a:ea typeface="+mn-ea"/>
                <a:cs typeface="+mn-cs"/>
              </a:rPr>
              <a:t>https://www.clevelandresearch.com/market-research/pet/</a:t>
            </a:r>
          </a:p>
        </p:txBody>
      </p:sp>
      <p:sp>
        <p:nvSpPr>
          <p:cNvPr id="13" name="TextBox 12">
            <a:extLst>
              <a:ext uri="{FF2B5EF4-FFF2-40B4-BE49-F238E27FC236}">
                <a16:creationId xmlns:a16="http://schemas.microsoft.com/office/drawing/2014/main" id="{66A8B53E-CA46-40C0-B05C-F77E746826FD}"/>
              </a:ext>
            </a:extLst>
          </p:cNvPr>
          <p:cNvSpPr txBox="1"/>
          <p:nvPr/>
        </p:nvSpPr>
        <p:spPr>
          <a:xfrm>
            <a:off x="274320" y="2576474"/>
            <a:ext cx="3550006" cy="2119749"/>
          </a:xfrm>
          <a:prstGeom prst="rect">
            <a:avLst/>
          </a:prstGeom>
          <a:noFill/>
        </p:spPr>
        <p:txBody>
          <a:bodyPr wrap="square" lIns="0" tIns="0" rIns="0" bIns="0" numCol="1" spcCol="274320" rtlCol="0">
            <a:noAutofit/>
          </a:bodyPr>
          <a:lstStyle/>
          <a:p>
            <a:pPr algn="just">
              <a:spcAft>
                <a:spcPts val="600"/>
              </a:spcAft>
            </a:pPr>
            <a:r>
              <a:rPr lang="en-US" sz="1400" b="1" dirty="0">
                <a:solidFill>
                  <a:srgbClr val="F79500"/>
                </a:solidFill>
                <a:latin typeface="Arial" panose="020B0604020202020204" pitchFamily="34" charset="0"/>
                <a:cs typeface="Arial" panose="020B0604020202020204" pitchFamily="34" charset="0"/>
              </a:rPr>
              <a:t>Amazon Shopper Profile - </a:t>
            </a:r>
          </a:p>
          <a:p>
            <a:pPr>
              <a:spcAft>
                <a:spcPts val="600"/>
              </a:spcAft>
            </a:pPr>
            <a:r>
              <a:rPr lang="en-US" sz="1200" b="1" dirty="0">
                <a:solidFill>
                  <a:srgbClr val="F79500"/>
                </a:solidFill>
              </a:rPr>
              <a:t>Delivery Timing and Easy to use Website are Top Priorities</a:t>
            </a:r>
          </a:p>
          <a:p>
            <a:pPr>
              <a:spcAft>
                <a:spcPts val="600"/>
              </a:spcAft>
            </a:pPr>
            <a:r>
              <a:rPr lang="en-US" sz="1200" dirty="0"/>
              <a:t>When choosing a retailer Amazon Pet Shoppers prioritize easy to use websites and shipping speeds compared to Overall Pet Shoppers. Amazon Pet Shoppers are less likely to have non-Amazon retailer memberships and less likely to research pet products or shop at non-Amazon pet retailers compared to Overall Pet Shoppers. Namely, they are not diverse in their retail outlets beyond shopping for pet products on Amazon. </a:t>
            </a:r>
            <a:endParaRPr lang="en-US" sz="1200" b="1" dirty="0">
              <a:latin typeface="Arial" panose="020B0604020202020204" pitchFamily="34" charset="0"/>
              <a:cs typeface="Arial" panose="020B0604020202020204" pitchFamily="34" charset="0"/>
            </a:endParaRPr>
          </a:p>
          <a:p>
            <a:pPr>
              <a:spcAft>
                <a:spcPts val="600"/>
              </a:spcAft>
            </a:pPr>
            <a:r>
              <a:rPr lang="en-US" sz="1200" b="1" dirty="0">
                <a:solidFill>
                  <a:srgbClr val="F79500"/>
                </a:solidFill>
              </a:rPr>
              <a:t>Purchasing Patterns Focus on Necessary vs Discretionary </a:t>
            </a:r>
          </a:p>
          <a:p>
            <a:pPr>
              <a:spcAft>
                <a:spcPts val="600"/>
              </a:spcAft>
            </a:pPr>
            <a:r>
              <a:rPr lang="en-US" sz="1200" dirty="0"/>
              <a:t>Amazon Pet Shoppers are less likely to purchase discretionary items across both dog and cat categories – treats, supplies like beds and leashes / collars, compared to the Overall Pet Shopper. Amazon Pet Shoppers are slightly more engaged in pharmaceutical purchases than the Overall Pet Shopper, however the platform launch continues its slow rollout in terms of assortment and adoption.  </a:t>
            </a:r>
          </a:p>
          <a:p>
            <a:pPr>
              <a:spcAft>
                <a:spcPts val="600"/>
              </a:spcAft>
            </a:pPr>
            <a:r>
              <a:rPr lang="en-US" sz="1200" b="1" dirty="0">
                <a:solidFill>
                  <a:srgbClr val="F79500"/>
                </a:solidFill>
              </a:rPr>
              <a:t>Largest Share Winner For Pet Parents to Switch Retailers Due to Prices </a:t>
            </a:r>
          </a:p>
          <a:p>
            <a:pPr>
              <a:spcAft>
                <a:spcPts val="600"/>
              </a:spcAft>
            </a:pPr>
            <a:r>
              <a:rPr lang="en-US" sz="1200" dirty="0"/>
              <a:t>A little less than half of Amazon Pet Shoppers have noticed increases in the price of pet food in the last 6 months compared to slightly over half of Overall Pet Shoppers. Of those who have noticed price increases and switched retailers to adjust, Amazon was the winner of retail options. Interestingly, 78% of Amazon Pet Shoppers are willing to purchase store brand pet supplies and 62% are willing to purchase store brand pet food, compared to 71% and 54%, respectively, of Overall Pet Shoppers.</a:t>
            </a:r>
            <a:endParaRPr lang="en-US" sz="1200" b="1" dirty="0">
              <a:latin typeface="Arial" panose="020B0604020202020204" pitchFamily="34" charset="0"/>
              <a:cs typeface="Arial" panose="020B0604020202020204" pitchFamily="34" charset="0"/>
            </a:endParaRPr>
          </a:p>
          <a:p>
            <a:pPr algn="just">
              <a:spcAft>
                <a:spcPts val="600"/>
              </a:spcAft>
            </a:pPr>
            <a:endParaRPr lang="en-US" sz="1200" b="1" dirty="0">
              <a:latin typeface="Arial" panose="020B0604020202020204" pitchFamily="34" charset="0"/>
              <a:cs typeface="Arial" panose="020B0604020202020204" pitchFamily="34" charset="0"/>
            </a:endParaRPr>
          </a:p>
          <a:p>
            <a:pPr algn="just">
              <a:spcAft>
                <a:spcPts val="600"/>
              </a:spcAft>
            </a:pPr>
            <a:endParaRPr lang="en-US" sz="1200" b="1" dirty="0">
              <a:latin typeface="Arial" panose="020B0604020202020204" pitchFamily="34" charset="0"/>
              <a:cs typeface="Arial" panose="020B0604020202020204" pitchFamily="34" charset="0"/>
            </a:endParaRPr>
          </a:p>
          <a:p>
            <a:pPr algn="just">
              <a:spcAft>
                <a:spcPts val="600"/>
              </a:spcAft>
            </a:pPr>
            <a:endParaRPr lang="en-US" sz="1200" b="1" dirty="0">
              <a:latin typeface="Arial" panose="020B0604020202020204" pitchFamily="34" charset="0"/>
              <a:cs typeface="Arial" panose="020B0604020202020204" pitchFamily="34" charset="0"/>
            </a:endParaRPr>
          </a:p>
          <a:p>
            <a:pPr algn="just">
              <a:spcAft>
                <a:spcPts val="600"/>
              </a:spcAft>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dirty="0">
              <a:latin typeface="Arial" panose="020B0604020202020204" pitchFamily="34" charset="0"/>
              <a:cs typeface="Arial" panose="020B0604020202020204" pitchFamily="34" charset="0"/>
            </a:endParaRPr>
          </a:p>
          <a:p>
            <a:pPr algn="just">
              <a:spcBef>
                <a:spcPts val="600"/>
              </a:spcBef>
            </a:pPr>
            <a:endParaRPr lang="en-US" sz="1200" dirty="0">
              <a:latin typeface="Arial" panose="020B0604020202020204" pitchFamily="34" charset="0"/>
              <a:cs typeface="Arial" panose="020B0604020202020204" pitchFamily="34" charset="0"/>
            </a:endParaRPr>
          </a:p>
          <a:p>
            <a:pPr algn="just">
              <a:spcBef>
                <a:spcPts val="600"/>
              </a:spcBef>
            </a:pPr>
            <a:endParaRPr lang="en-US" sz="1200" b="1" dirty="0">
              <a:solidFill>
                <a:schemeClr val="accent4"/>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195C22C-7C0E-4ACD-BC7B-C217E0090EAE}"/>
              </a:ext>
            </a:extLst>
          </p:cNvPr>
          <p:cNvSpPr txBox="1"/>
          <p:nvPr/>
        </p:nvSpPr>
        <p:spPr>
          <a:xfrm>
            <a:off x="4002128" y="2576474"/>
            <a:ext cx="3550006" cy="2119749"/>
          </a:xfrm>
          <a:prstGeom prst="rect">
            <a:avLst/>
          </a:prstGeom>
          <a:noFill/>
        </p:spPr>
        <p:txBody>
          <a:bodyPr wrap="square" lIns="0" tIns="0" rIns="0" bIns="0" numCol="1" spcCol="274320" rtlCol="0">
            <a:noAutofit/>
          </a:bodyPr>
          <a:lstStyle/>
          <a:p>
            <a:pPr algn="just">
              <a:spcAft>
                <a:spcPts val="600"/>
              </a:spcAft>
            </a:pPr>
            <a:r>
              <a:rPr lang="en-US" sz="1400" b="1" dirty="0">
                <a:solidFill>
                  <a:srgbClr val="1C48C1"/>
                </a:solidFill>
                <a:latin typeface="Arial" panose="020B0604020202020204" pitchFamily="34" charset="0"/>
                <a:cs typeface="Arial" panose="020B0604020202020204" pitchFamily="34" charset="0"/>
              </a:rPr>
              <a:t>Chewy Shopper Profile -  </a:t>
            </a:r>
          </a:p>
          <a:p>
            <a:pPr>
              <a:spcAft>
                <a:spcPts val="600"/>
              </a:spcAft>
            </a:pPr>
            <a:r>
              <a:rPr lang="en-US" sz="1200" b="1" dirty="0">
                <a:solidFill>
                  <a:srgbClr val="1C48C1"/>
                </a:solidFill>
              </a:rPr>
              <a:t>Chewy Customers Trend Older </a:t>
            </a:r>
          </a:p>
          <a:p>
            <a:pPr>
              <a:spcAft>
                <a:spcPts val="600"/>
              </a:spcAft>
            </a:pPr>
            <a:r>
              <a:rPr lang="en-US" sz="1200" dirty="0"/>
              <a:t>In our survey panel, Chewy Pet Shoppers trended older than Overall Pet Shoppers with 32% being Gen X and 28% Baby Boomers (vs 28% and 24% respectively). This flows through to other demographic measures uncovered in our sample –Chewy Pet Shoppers are likely repeat homeowners, have a higher household income, and more likely to be retired compared to the Overall Pet Shopper. </a:t>
            </a:r>
          </a:p>
          <a:p>
            <a:pPr>
              <a:spcAft>
                <a:spcPts val="600"/>
              </a:spcAft>
            </a:pPr>
            <a:r>
              <a:rPr lang="en-US" sz="1200" b="1" dirty="0">
                <a:solidFill>
                  <a:srgbClr val="1C48C1"/>
                </a:solidFill>
              </a:rPr>
              <a:t>Purchasing Patterns Are Resilient </a:t>
            </a:r>
          </a:p>
          <a:p>
            <a:pPr>
              <a:spcAft>
                <a:spcPts val="600"/>
              </a:spcAft>
            </a:pPr>
            <a:r>
              <a:rPr lang="en-US" sz="1200" dirty="0"/>
              <a:t>A majority of Chewy Pet Shoppers noticed higher prices on pet food in the last 6 months, however, only 7% of them switched their pets food to compensate for higher prices and only 12% switched retailers. This ties into Chewy Pet Shoppers being more Super Dog Parents and Cat Parents compared to Overall Shoppers – thinking of their pets more so as family members, therefore more resilient to price increases and less willing to compromise on their pet products. </a:t>
            </a:r>
            <a:endParaRPr lang="en-US" sz="1200" b="1" dirty="0">
              <a:latin typeface="Arial" panose="020B0604020202020204" pitchFamily="34" charset="0"/>
              <a:cs typeface="Arial" panose="020B0604020202020204" pitchFamily="34" charset="0"/>
            </a:endParaRPr>
          </a:p>
          <a:p>
            <a:pPr>
              <a:spcAft>
                <a:spcPts val="600"/>
              </a:spcAft>
            </a:pPr>
            <a:r>
              <a:rPr lang="en-US" sz="1200" b="1" dirty="0">
                <a:solidFill>
                  <a:srgbClr val="1C48C1"/>
                </a:solidFill>
              </a:rPr>
              <a:t>Chewy Autoship Penetration Outpacing other Platforms Across Food Categories</a:t>
            </a:r>
          </a:p>
          <a:p>
            <a:pPr>
              <a:spcAft>
                <a:spcPts val="600"/>
              </a:spcAft>
            </a:pPr>
            <a:r>
              <a:rPr lang="en-US" sz="1200" dirty="0"/>
              <a:t>Chewy Pet Shopper’s pet food Autoship penetration rates are outpacing retail peers with subscription offerings, according to our panel data. Chewy Shoppers who purchase treats, supplies, and pharmaceuticals are less directly correlated with Autoship sales. Our work indicates brands have the  opportunity to drive existing Chewy Pet Shoppers to engage in Autoship programs outside of food categories – namely the basket addition categories like treats, supplies, and pharmaceuticals, to drive further unit sales.</a:t>
            </a: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b="1" dirty="0">
              <a:latin typeface="Arial" panose="020B0604020202020204" pitchFamily="34" charset="0"/>
              <a:cs typeface="Arial" panose="020B0604020202020204" pitchFamily="34" charset="0"/>
            </a:endParaRPr>
          </a:p>
          <a:p>
            <a:pPr algn="just">
              <a:spcBef>
                <a:spcPts val="600"/>
              </a:spcBef>
            </a:pPr>
            <a:endParaRPr lang="en-US" sz="1200" dirty="0">
              <a:latin typeface="Arial" panose="020B0604020202020204" pitchFamily="34" charset="0"/>
              <a:cs typeface="Arial" panose="020B0604020202020204" pitchFamily="34" charset="0"/>
            </a:endParaRPr>
          </a:p>
          <a:p>
            <a:pPr algn="just">
              <a:spcBef>
                <a:spcPts val="600"/>
              </a:spcBef>
            </a:pPr>
            <a:endParaRPr lang="en-US" sz="1200" dirty="0">
              <a:latin typeface="Arial" panose="020B0604020202020204" pitchFamily="34" charset="0"/>
              <a:cs typeface="Arial" panose="020B0604020202020204" pitchFamily="34" charset="0"/>
            </a:endParaRPr>
          </a:p>
          <a:p>
            <a:pPr algn="just">
              <a:spcBef>
                <a:spcPts val="600"/>
              </a:spcBef>
            </a:pPr>
            <a:endParaRPr lang="en-US" sz="1200" b="1" dirty="0">
              <a:solidFill>
                <a:schemeClr val="accent4"/>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7D899C9-FBD7-4F33-951C-BC8C17E388A5}"/>
              </a:ext>
            </a:extLst>
          </p:cNvPr>
          <p:cNvSpPr/>
          <p:nvPr/>
        </p:nvSpPr>
        <p:spPr>
          <a:xfrm>
            <a:off x="221893" y="697829"/>
            <a:ext cx="7432519" cy="1862048"/>
          </a:xfrm>
          <a:prstGeom prst="rect">
            <a:avLst/>
          </a:prstGeom>
        </p:spPr>
        <p:txBody>
          <a:bodyPr wrap="square">
            <a:spAutoFit/>
          </a:bodyPr>
          <a:lstStyle/>
          <a:p>
            <a:pPr algn="just">
              <a:spcAft>
                <a:spcPts val="600"/>
              </a:spcAft>
            </a:pPr>
            <a:r>
              <a:rPr lang="en-US" sz="1400" b="1" dirty="0">
                <a:solidFill>
                  <a:schemeClr val="accent4"/>
                </a:solidFill>
                <a:latin typeface="Arial" panose="020B0604020202020204" pitchFamily="34" charset="0"/>
                <a:cs typeface="Arial" panose="020B0604020202020204" pitchFamily="34" charset="0"/>
              </a:rPr>
              <a:t>Who is Shopping at Amazon and Chewy?</a:t>
            </a:r>
          </a:p>
          <a:p>
            <a:pPr algn="just">
              <a:spcAft>
                <a:spcPts val="600"/>
              </a:spcAft>
            </a:pPr>
            <a:r>
              <a:rPr lang="en-US" sz="1200" dirty="0">
                <a:latin typeface="Arial" panose="020B0604020202020204" pitchFamily="34" charset="0"/>
                <a:cs typeface="Arial" panose="020B0604020202020204" pitchFamily="34" charset="0"/>
              </a:rPr>
              <a:t>A key component in understanding the growth within pureplay is understanding who is shopping on these platforms. The Cleveland Research Pet Insight Council’s Retailer Pet Shopper Series highlights Pet Shoppers’ attitudes towards their pets, demographics, pet product purchase journey, and retailer determination. The below highlights the key differences noted across Amazon Pet Shoppers and Chewy Shoppers, those self-identified as making a majority (51%+) of their pet purchases on each respective platform, compared to the Overall Pet Shopper. We surveyed a total of 1,200 US Pet food and supply shoppers in our biannual pet parent survey, conducted in Spring 2025, with sample guidelines set in place to achieve representative data</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a:t>
            </a:r>
            <a:endParaRPr lang="en-US" sz="1200" dirty="0">
              <a:solidFill>
                <a:schemeClr val="accent4"/>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4548958-2DBC-4446-8A3F-ECD1AE5DC1F6}"/>
              </a:ext>
            </a:extLst>
          </p:cNvPr>
          <p:cNvSpPr/>
          <p:nvPr/>
        </p:nvSpPr>
        <p:spPr>
          <a:xfrm>
            <a:off x="197122" y="9438073"/>
            <a:ext cx="6865420" cy="215444"/>
          </a:xfrm>
          <a:prstGeom prst="rect">
            <a:avLst/>
          </a:prstGeom>
        </p:spPr>
        <p:txBody>
          <a:bodyPr wrap="square">
            <a:spAutoFit/>
          </a:bodyPr>
          <a:lstStyle/>
          <a:p>
            <a:pPr>
              <a:spcBef>
                <a:spcPts val="600"/>
              </a:spcBef>
              <a:spcAft>
                <a:spcPts val="600"/>
              </a:spcAft>
            </a:pPr>
            <a:r>
              <a:rPr lang="en-US" sz="800" i="1" dirty="0">
                <a:ea typeface="Times New Roman" panose="02020603050405020304" pitchFamily="18" charset="0"/>
              </a:rPr>
              <a:t>Source: CRC Pet Parent Survey, Spring 2025 </a:t>
            </a:r>
            <a:endParaRPr lang="en-US" sz="800" dirty="0">
              <a:ea typeface="Calibri" panose="020F0502020204030204" pitchFamily="34" charset="0"/>
            </a:endParaRPr>
          </a:p>
        </p:txBody>
      </p:sp>
    </p:spTree>
    <p:extLst>
      <p:ext uri="{BB962C8B-B14F-4D97-AF65-F5344CB8AC3E}">
        <p14:creationId xmlns:p14="http://schemas.microsoft.com/office/powerpoint/2010/main" val="94332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7FE0F9-33D8-4F00-9934-AEA8FAEA25C5}"/>
              </a:ext>
            </a:extLst>
          </p:cNvPr>
          <p:cNvSpPr txBox="1"/>
          <p:nvPr/>
        </p:nvSpPr>
        <p:spPr>
          <a:xfrm>
            <a:off x="247294" y="775851"/>
            <a:ext cx="7315200" cy="3043603"/>
          </a:xfrm>
          <a:prstGeom prst="rect">
            <a:avLst/>
          </a:prstGeom>
          <a:noFill/>
        </p:spPr>
        <p:txBody>
          <a:bodyPr wrap="square" lIns="0" tIns="0" rIns="0" bIns="0" numCol="1" spcCol="274320" rtlCol="0">
            <a:noAutofit/>
          </a:bodyPr>
          <a:lstStyle/>
          <a:p>
            <a:pPr algn="just">
              <a:spcAft>
                <a:spcPts val="600"/>
              </a:spcAft>
            </a:pPr>
            <a:r>
              <a:rPr lang="en-US" sz="1400" b="1" dirty="0">
                <a:solidFill>
                  <a:schemeClr val="accent4"/>
                </a:solidFill>
                <a:latin typeface="Arial" panose="020B0604020202020204" pitchFamily="34" charset="0"/>
                <a:cs typeface="Arial" panose="020B0604020202020204" pitchFamily="34" charset="0"/>
              </a:rPr>
              <a:t>Capitalizing on Pureplay Best Practices</a:t>
            </a:r>
          </a:p>
          <a:p>
            <a:pPr algn="just">
              <a:spcAft>
                <a:spcPts val="600"/>
              </a:spcAft>
            </a:pPr>
            <a:r>
              <a:rPr lang="en-US" sz="1200" dirty="0">
                <a:latin typeface="Arial" panose="020B0604020202020204" pitchFamily="34" charset="0"/>
                <a:cs typeface="Arial" panose="020B0604020202020204" pitchFamily="34" charset="0"/>
              </a:rPr>
              <a:t>Given the groundwork laid by Pureplay retailers in developing pet shopper behavior across these platforms, there are identified opportunities brands and retailers across channels can lean into, gaps within the Pureplay offering that brick and mortar brands and retailers can lean into, and white space for brands and retailers to work with distributor partners to execute on. </a:t>
            </a:r>
          </a:p>
          <a:p>
            <a:pPr algn="just">
              <a:spcAft>
                <a:spcPts val="600"/>
              </a:spcAft>
            </a:pPr>
            <a:r>
              <a:rPr lang="en-US" sz="1400" b="1" dirty="0">
                <a:solidFill>
                  <a:schemeClr val="accent4"/>
                </a:solidFill>
                <a:latin typeface="Arial" panose="020B0604020202020204" pitchFamily="34" charset="0"/>
                <a:cs typeface="Arial" panose="020B0604020202020204" pitchFamily="34" charset="0"/>
              </a:rPr>
              <a:t>1. Autoship Programs </a:t>
            </a:r>
          </a:p>
          <a:p>
            <a:pPr algn="just">
              <a:spcAft>
                <a:spcPts val="600"/>
              </a:spcAft>
            </a:pPr>
            <a:r>
              <a:rPr lang="en-US" sz="1200" dirty="0">
                <a:latin typeface="Arial" panose="020B0604020202020204" pitchFamily="34" charset="0"/>
                <a:cs typeface="Arial" panose="020B0604020202020204" pitchFamily="34" charset="0"/>
              </a:rPr>
              <a:t>The largest differentiator today between Amazon, Chewy and other pet retailers is the prevalence of the Autoship programs. Within our work this continues to be an ‘Achilles heel’ in terms of targeting convenience driven pet parents and creating more consistent ordering patterns for other outlets.</a:t>
            </a:r>
          </a:p>
          <a:p>
            <a:pPr algn="just">
              <a:spcAft>
                <a:spcPts val="600"/>
              </a:spcAft>
            </a:pPr>
            <a:r>
              <a:rPr lang="en-US" sz="1200" dirty="0">
                <a:latin typeface="Arial" panose="020B0604020202020204" pitchFamily="34" charset="0"/>
                <a:cs typeface="Arial" panose="020B0604020202020204" pitchFamily="34" charset="0"/>
              </a:rPr>
              <a:t>In our most recent round of work, PetSmart is reinvigorating its prioritization of both an Autoship program and BOPIS offering to pet parents. Given Petco’s focus on instore execution today, seemingly at the expense of eCommerce, there is optimism in our work that PetSmart could execute to improve their eCommerce offering and delivery options to pet parents. Tractor Supply, interestingly, is working through its last mile delivery, ultimately targeting its rural leaning customer set with home delivery. We have also heard of success amongst Neighborhood Pet stores with Autoship platforms, many of which also offer same day delivery. These offerings are oftentimes faster than Chewy or even Amazon. </a:t>
            </a:r>
          </a:p>
          <a:p>
            <a:pPr algn="just">
              <a:spcAft>
                <a:spcPts val="600"/>
              </a:spcAft>
            </a:pPr>
            <a:r>
              <a:rPr lang="en-US" sz="1200" dirty="0">
                <a:latin typeface="Arial" panose="020B0604020202020204" pitchFamily="34" charset="0"/>
                <a:cs typeface="Arial" panose="020B0604020202020204" pitchFamily="34" charset="0"/>
              </a:rPr>
              <a:t>Messaging these offerings to pet parents of Neighborhood Pet and brick and mortar retail often falls to the store associates, so getting in front of the customer to showcase these offerings and elevated services is paramount (regardless of retail outlet) to drive the routine purchase patterns in each respective channel. </a:t>
            </a:r>
          </a:p>
          <a:p>
            <a:pPr algn="just">
              <a:spcAft>
                <a:spcPts val="600"/>
              </a:spcAft>
            </a:pPr>
            <a:r>
              <a:rPr lang="en-US" sz="1400" b="1" dirty="0">
                <a:solidFill>
                  <a:schemeClr val="accent4"/>
                </a:solidFill>
                <a:latin typeface="Arial" panose="020B0604020202020204" pitchFamily="34" charset="0"/>
                <a:cs typeface="Arial" panose="020B0604020202020204" pitchFamily="34" charset="0"/>
              </a:rPr>
              <a:t>2. Pet Ecosystem of Services &amp; Products in Store </a:t>
            </a:r>
          </a:p>
          <a:p>
            <a:pPr algn="just">
              <a:spcAft>
                <a:spcPts val="600"/>
              </a:spcAft>
            </a:pPr>
            <a:r>
              <a:rPr lang="en-US" sz="1200" dirty="0">
                <a:latin typeface="Arial" panose="020B0604020202020204" pitchFamily="34" charset="0"/>
                <a:cs typeface="Arial" panose="020B0604020202020204" pitchFamily="34" charset="0"/>
              </a:rPr>
              <a:t>A continued point of differentiation between pureplay retailers and other channels is the services component found in brick and mortar retail targeted to pets and pet parents. Today both Amazon and Chewy are increasingly investing in Animal Health offerings - Amazon launched its Pet Rx program in the spring and Chewy currently has 14 brick and mortar Vet Care clinics. However, pet washes, grooming, training courses, daycare / boarding, and pop up vet clinics are all areas of emphasis in developing a pet ecosystem by brick and mortar retailers in our work. </a:t>
            </a:r>
          </a:p>
          <a:p>
            <a:pPr algn="just">
              <a:spcAft>
                <a:spcPts val="600"/>
              </a:spcAft>
            </a:pPr>
            <a:r>
              <a:rPr lang="en-US" sz="1200" dirty="0">
                <a:latin typeface="Arial" panose="020B0604020202020204" pitchFamily="34" charset="0"/>
                <a:cs typeface="Arial" panose="020B0604020202020204" pitchFamily="34" charset="0"/>
              </a:rPr>
              <a:t>The farm and home channel, encompassing chains like Tractor Supply Company and Farm &amp; Fleet, are expanding the number of pet washes at their retail locations. Within our work, we are hearing Walmart as well as Tractor Supply are interested in pop up vet clinics, rather than building out full scale clinics, in order to address veterinary cost pressures while driving animal health compliance. Pet Specialty and Neighborhood Pet continues to be a destination for grooming, training, as well as ancillary pet services. </a:t>
            </a:r>
          </a:p>
          <a:p>
            <a:pPr algn="just">
              <a:spcAft>
                <a:spcPts val="600"/>
              </a:spcAft>
            </a:pPr>
            <a:r>
              <a:rPr lang="en-US" sz="1200" dirty="0">
                <a:latin typeface="Arial" panose="020B0604020202020204" pitchFamily="34" charset="0"/>
                <a:cs typeface="Arial" panose="020B0604020202020204" pitchFamily="34" charset="0"/>
              </a:rPr>
              <a:t>Brands and store operators across channels note there is opportunity to leverage these various service touch points with pet parents in order to drive product sales and educate pet parents on other offerings (i.e. Autoship or BOPIS) during a grooming, training, or pop up clinic appointment. </a:t>
            </a:r>
          </a:p>
          <a:p>
            <a:pPr algn="just">
              <a:spcAft>
                <a:spcPts val="600"/>
              </a:spcAft>
            </a:pPr>
            <a:r>
              <a:rPr lang="en-US" sz="1400" b="1" dirty="0">
                <a:solidFill>
                  <a:schemeClr val="accent4"/>
                </a:solidFill>
                <a:latin typeface="Arial" panose="020B0604020202020204" pitchFamily="34" charset="0"/>
                <a:cs typeface="Arial" panose="020B0604020202020204" pitchFamily="34" charset="0"/>
              </a:rPr>
              <a:t>3. Premiumization Assortment </a:t>
            </a:r>
          </a:p>
          <a:p>
            <a:pPr algn="just">
              <a:spcAft>
                <a:spcPts val="600"/>
              </a:spcAft>
            </a:pPr>
            <a:r>
              <a:rPr lang="en-US" sz="1200" dirty="0">
                <a:latin typeface="Arial" panose="020B0604020202020204" pitchFamily="34" charset="0"/>
                <a:cs typeface="Arial" panose="020B0604020202020204" pitchFamily="34" charset="0"/>
              </a:rPr>
              <a:t>Brick and mortar retail tends to be more nimble in assortment strategy - allowing for localization, seasonality, and showcasing innovation. This is what has partially contributed to the moat around Neighborhood Pet and to some extent Pet Specialty retail – the customer wants to see ad feel what they are going to be giving their pets by flipping over the bag, reading the ingredients – the tangibility of the category that can only take place in brick and mortar outlets. </a:t>
            </a:r>
          </a:p>
          <a:p>
            <a:pPr algn="just">
              <a:spcBef>
                <a:spcPts val="600"/>
              </a:spcBef>
            </a:pPr>
            <a:endParaRPr lang="en-US" sz="1200" dirty="0">
              <a:latin typeface="Arial" panose="020B0604020202020204" pitchFamily="34" charset="0"/>
              <a:cs typeface="Arial" panose="020B0604020202020204" pitchFamily="34" charset="0"/>
            </a:endParaRPr>
          </a:p>
          <a:p>
            <a:pPr algn="just">
              <a:spcBef>
                <a:spcPts val="600"/>
              </a:spcBef>
            </a:pPr>
            <a:endParaRPr lang="en-US" sz="1200" b="1" dirty="0">
              <a:solidFill>
                <a:schemeClr val="accent4"/>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BB7BF1A-FF6A-4BBE-AF7E-F6ABCC2B6393}"/>
              </a:ext>
            </a:extLst>
          </p:cNvPr>
          <p:cNvSpPr txBox="1">
            <a:spLocks/>
          </p:cNvSpPr>
          <p:nvPr/>
        </p:nvSpPr>
        <p:spPr>
          <a:xfrm>
            <a:off x="0" y="-6399"/>
            <a:ext cx="7772400" cy="704231"/>
          </a:xfrm>
          <a:prstGeom prst="rect">
            <a:avLst/>
          </a:prstGeom>
          <a:solidFill>
            <a:schemeClr val="tx2">
              <a:lumMod val="20000"/>
              <a:lumOff val="80000"/>
              <a:alpha val="40000"/>
            </a:schemeClr>
          </a:solidFill>
        </p:spPr>
        <p:txBody>
          <a:bodyPr vert="horz" lIns="301752" tIns="45519" rIns="301752" bIns="4551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1100" b="1" dirty="0">
              <a:latin typeface="Arial" panose="020B0604020202020204" pitchFamily="34" charset="0"/>
              <a:cs typeface="Arial" panose="020B0604020202020204" pitchFamily="34" charset="0"/>
            </a:endParaRPr>
          </a:p>
          <a:p>
            <a:pPr algn="r"/>
            <a:r>
              <a:rPr lang="en-US" sz="1100" b="1" dirty="0">
                <a:latin typeface="Arial" panose="020B0604020202020204" pitchFamily="34" charset="0"/>
                <a:cs typeface="Arial" panose="020B0604020202020204" pitchFamily="34" charset="0"/>
              </a:rPr>
              <a:t>Leveraging Growth Retailers’ Best Practices Across Pet in 2026 </a:t>
            </a:r>
            <a:endParaRPr lang="en-US" sz="1100" b="1"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47595"/>
            <a:ext cx="365760" cy="396240"/>
          </a:xfrm>
          <a:prstGeom prst="rect">
            <a:avLst/>
          </a:prstGeom>
        </p:spPr>
      </p:pic>
      <p:sp>
        <p:nvSpPr>
          <p:cNvPr id="9" name="Slide Number Placeholder 8"/>
          <p:cNvSpPr>
            <a:spLocks noGrp="1"/>
          </p:cNvSpPr>
          <p:nvPr>
            <p:ph type="sldNum" sz="quarter" idx="12"/>
          </p:nvPr>
        </p:nvSpPr>
        <p:spPr>
          <a:xfrm>
            <a:off x="5625657" y="9386147"/>
            <a:ext cx="1897195" cy="535517"/>
          </a:xfrm>
        </p:spPr>
        <p:txBody>
          <a:bodyPr/>
          <a:lstStyle/>
          <a:p>
            <a:fld id="{86C75398-5DA3-4CAB-9343-9493B2CF23CE}" type="slidenum">
              <a:rPr lang="en-US" sz="900" smtClean="0"/>
              <a:t>4</a:t>
            </a:fld>
            <a:endParaRPr lang="en-US" sz="900" dirty="0"/>
          </a:p>
        </p:txBody>
      </p:sp>
      <p:cxnSp>
        <p:nvCxnSpPr>
          <p:cNvPr id="12" name="Straight Connector 11"/>
          <p:cNvCxnSpPr/>
          <p:nvPr/>
        </p:nvCxnSpPr>
        <p:spPr>
          <a:xfrm>
            <a:off x="274320" y="9645187"/>
            <a:ext cx="7223760" cy="0"/>
          </a:xfrm>
          <a:prstGeom prst="line">
            <a:avLst/>
          </a:prstGeom>
          <a:ln>
            <a:solidFill>
              <a:schemeClr val="bg2"/>
            </a:solidFill>
          </a:ln>
        </p:spPr>
        <p:style>
          <a:lnRef idx="1">
            <a:schemeClr val="accent6"/>
          </a:lnRef>
          <a:fillRef idx="0">
            <a:schemeClr val="accent6"/>
          </a:fillRef>
          <a:effectRef idx="0">
            <a:schemeClr val="accent6"/>
          </a:effectRef>
          <a:fontRef idx="minor">
            <a:schemeClr val="tx1"/>
          </a:fontRef>
        </p:style>
      </p:cxnSp>
      <p:sp>
        <p:nvSpPr>
          <p:cNvPr id="11" name="Footer Placeholder 7">
            <a:extLst>
              <a:ext uri="{FF2B5EF4-FFF2-40B4-BE49-F238E27FC236}">
                <a16:creationId xmlns:a16="http://schemas.microsoft.com/office/drawing/2014/main" id="{65942C58-1496-4C8E-9D5F-BD42BD15A1E4}"/>
              </a:ext>
            </a:extLst>
          </p:cNvPr>
          <p:cNvSpPr txBox="1">
            <a:spLocks/>
          </p:cNvSpPr>
          <p:nvPr/>
        </p:nvSpPr>
        <p:spPr>
          <a:xfrm>
            <a:off x="221894" y="9386146"/>
            <a:ext cx="4740594" cy="535517"/>
          </a:xfrm>
          <a:prstGeom prst="rect">
            <a:avLst/>
          </a:prstGeom>
        </p:spPr>
        <p:txBody>
          <a:bodyPr vert="horz" lIns="91440" tIns="45720" rIns="91440" bIns="45720" rtlCol="0" anchor="b"/>
          <a:lstStyle>
            <a:defPPr>
              <a:defRPr lang="en-US"/>
            </a:defPPr>
            <a:lvl1pPr marL="0" algn="l" defTabSz="509412" rtl="0" eaLnBrk="1" latinLnBrk="0" hangingPunct="1">
              <a:defRPr sz="800" kern="1200">
                <a:solidFill>
                  <a:schemeClr val="bg1"/>
                </a:solidFill>
                <a:latin typeface="+mn-lt"/>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a:lstStyle>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lumMod val="50000"/>
                  </a:schemeClr>
                </a:solidFill>
                <a:effectLst/>
                <a:uLnTx/>
                <a:uFillTx/>
                <a:latin typeface="Arial"/>
                <a:ea typeface="+mn-ea"/>
                <a:cs typeface="+mn-cs"/>
              </a:rPr>
              <a:t>Cleveland Research Company</a:t>
            </a:r>
            <a:r>
              <a:rPr kumimoji="0" lang="en-US" sz="900" b="0" i="0" u="none" strike="noStrike" kern="1200" cap="none" spc="0" normalizeH="0" baseline="0" noProof="0" dirty="0">
                <a:ln>
                  <a:noFill/>
                </a:ln>
                <a:solidFill>
                  <a:schemeClr val="accent2"/>
                </a:solidFill>
                <a:effectLst/>
                <a:uLnTx/>
                <a:uFillTx/>
                <a:latin typeface="Arial"/>
                <a:ea typeface="+mn-ea"/>
                <a:cs typeface="+mn-cs"/>
              </a:rPr>
              <a:t> |</a:t>
            </a:r>
            <a:r>
              <a:rPr kumimoji="0" lang="en-US" sz="900" b="0" i="1" u="none" strike="noStrike" kern="1200" cap="none" spc="0" normalizeH="0" baseline="0" noProof="0" dirty="0">
                <a:ln>
                  <a:noFill/>
                </a:ln>
                <a:solidFill>
                  <a:schemeClr val="accent2"/>
                </a:solidFill>
                <a:effectLst/>
                <a:uLnTx/>
                <a:uFillTx/>
                <a:latin typeface="Arial"/>
                <a:ea typeface="+mn-ea"/>
                <a:cs typeface="+mn-cs"/>
              </a:rPr>
              <a:t> </a:t>
            </a:r>
            <a:r>
              <a:rPr kumimoji="0" lang="en-US" sz="900" b="0" i="1" u="none" strike="noStrike" kern="1200" cap="none" spc="0" normalizeH="0" baseline="0" noProof="0" dirty="0">
                <a:ln>
                  <a:noFill/>
                </a:ln>
                <a:solidFill>
                  <a:schemeClr val="bg1">
                    <a:lumMod val="50000"/>
                  </a:schemeClr>
                </a:solidFill>
                <a:effectLst/>
                <a:uLnTx/>
                <a:uFillTx/>
                <a:latin typeface="Arial"/>
                <a:ea typeface="+mn-ea"/>
                <a:cs typeface="+mn-cs"/>
              </a:rPr>
              <a:t>https://www.clevelandresearch.com/market-research/pet/</a:t>
            </a:r>
          </a:p>
        </p:txBody>
      </p:sp>
      <p:sp>
        <p:nvSpPr>
          <p:cNvPr id="15" name="Rectangle 14">
            <a:extLst>
              <a:ext uri="{FF2B5EF4-FFF2-40B4-BE49-F238E27FC236}">
                <a16:creationId xmlns:a16="http://schemas.microsoft.com/office/drawing/2014/main" id="{715FF484-94F0-44E2-AD06-694A5F267ADE}"/>
              </a:ext>
            </a:extLst>
          </p:cNvPr>
          <p:cNvSpPr/>
          <p:nvPr/>
        </p:nvSpPr>
        <p:spPr>
          <a:xfrm>
            <a:off x="221894" y="9411253"/>
            <a:ext cx="6865420" cy="215444"/>
          </a:xfrm>
          <a:prstGeom prst="rect">
            <a:avLst/>
          </a:prstGeom>
        </p:spPr>
        <p:txBody>
          <a:bodyPr wrap="square">
            <a:spAutoFit/>
          </a:bodyPr>
          <a:lstStyle/>
          <a:p>
            <a:pPr>
              <a:spcBef>
                <a:spcPts val="600"/>
              </a:spcBef>
              <a:spcAft>
                <a:spcPts val="600"/>
              </a:spcAft>
            </a:pPr>
            <a:r>
              <a:rPr lang="en-US" sz="800" i="1" dirty="0">
                <a:ea typeface="Times New Roman" panose="02020603050405020304" pitchFamily="18" charset="0"/>
              </a:rPr>
              <a:t>Source: CRC Channel Work </a:t>
            </a:r>
            <a:endParaRPr lang="en-US" sz="800" dirty="0">
              <a:ea typeface="Calibri" panose="020F0502020204030204" pitchFamily="34" charset="0"/>
            </a:endParaRPr>
          </a:p>
        </p:txBody>
      </p:sp>
    </p:spTree>
    <p:extLst>
      <p:ext uri="{BB962C8B-B14F-4D97-AF65-F5344CB8AC3E}">
        <p14:creationId xmlns:p14="http://schemas.microsoft.com/office/powerpoint/2010/main" val="154674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7FE0F9-33D8-4F00-9934-AEA8FAEA25C5}"/>
              </a:ext>
            </a:extLst>
          </p:cNvPr>
          <p:cNvSpPr txBox="1"/>
          <p:nvPr/>
        </p:nvSpPr>
        <p:spPr>
          <a:xfrm>
            <a:off x="247294" y="775851"/>
            <a:ext cx="7315200" cy="3043603"/>
          </a:xfrm>
          <a:prstGeom prst="rect">
            <a:avLst/>
          </a:prstGeom>
          <a:noFill/>
        </p:spPr>
        <p:txBody>
          <a:bodyPr wrap="square" lIns="0" tIns="0" rIns="0" bIns="0" numCol="1" spcCol="274320" rtlCol="0">
            <a:noAutofit/>
          </a:bodyPr>
          <a:lstStyle/>
          <a:p>
            <a:pPr algn="just">
              <a:spcAft>
                <a:spcPts val="600"/>
              </a:spcAft>
            </a:pPr>
            <a:r>
              <a:rPr lang="en-US" sz="1200" dirty="0">
                <a:latin typeface="Arial" panose="020B0604020202020204" pitchFamily="34" charset="0"/>
                <a:cs typeface="Arial" panose="020B0604020202020204" pitchFamily="34" charset="0"/>
              </a:rPr>
              <a:t>To that end, our work points to a gap within Pet Specialty and Neighborhood Pet to bring in more premium-oriented brands and products that are either new to the category and / or are brand extensions compared to what is offered at Amazon and/or Chewy today. We saw this was Blue Buffalo's fresh offering at brick and mortar, a category with an increasing amount of players coming online.</a:t>
            </a:r>
          </a:p>
          <a:p>
            <a:pPr algn="just">
              <a:spcAft>
                <a:spcPts val="600"/>
              </a:spcAft>
            </a:pPr>
            <a:r>
              <a:rPr lang="en-US" sz="1200" dirty="0">
                <a:latin typeface="Arial" panose="020B0604020202020204" pitchFamily="34" charset="0"/>
                <a:cs typeface="Arial" panose="020B0604020202020204" pitchFamily="34" charset="0"/>
              </a:rPr>
              <a:t>The infrastructure in place today does not allow for pureplay to deliver fresh / frozen in an apt manner and we do not hear of fridge space expansion at big box Pet Specialty. This creates an opportunity for those willing to explore cold chain infrastructure and / or invest in incremental fridge space to capitalize on the myriad of brands coming online in fresh / frozen. </a:t>
            </a:r>
          </a:p>
          <a:p>
            <a:pPr algn="just">
              <a:spcAft>
                <a:spcPts val="600"/>
              </a:spcAft>
            </a:pPr>
            <a:r>
              <a:rPr lang="en-US" sz="1200" dirty="0">
                <a:latin typeface="Arial" panose="020B0604020202020204" pitchFamily="34" charset="0"/>
                <a:cs typeface="Arial" panose="020B0604020202020204" pitchFamily="34" charset="0"/>
              </a:rPr>
              <a:t>Our work currently does not point to a significant increase in fresh food adoption given the increased options, however, we do see fresh / frozen as additions to the bowl and an opportunity for brick and mortar retailers to differentiate their assortment. </a:t>
            </a:r>
          </a:p>
          <a:p>
            <a:pPr algn="just">
              <a:spcAft>
                <a:spcPts val="600"/>
              </a:spcAft>
            </a:pPr>
            <a:r>
              <a:rPr lang="en-US" sz="1200" b="1" dirty="0">
                <a:solidFill>
                  <a:schemeClr val="accent4"/>
                </a:solidFill>
                <a:latin typeface="Arial" panose="020B0604020202020204" pitchFamily="34" charset="0"/>
                <a:cs typeface="Arial" panose="020B0604020202020204" pitchFamily="34" charset="0"/>
              </a:rPr>
              <a:t>4. </a:t>
            </a:r>
            <a:r>
              <a:rPr lang="en-US" sz="1400" b="1" dirty="0">
                <a:solidFill>
                  <a:schemeClr val="accent4"/>
                </a:solidFill>
                <a:latin typeface="Arial" panose="020B0604020202020204" pitchFamily="34" charset="0"/>
                <a:cs typeface="Arial" panose="020B0604020202020204" pitchFamily="34" charset="0"/>
              </a:rPr>
              <a:t>Distribution Partnerships </a:t>
            </a:r>
          </a:p>
          <a:p>
            <a:pPr algn="just">
              <a:spcAft>
                <a:spcPts val="600"/>
              </a:spcAft>
            </a:pPr>
            <a:r>
              <a:rPr lang="en-US" sz="1200" dirty="0">
                <a:latin typeface="Arial" panose="020B0604020202020204" pitchFamily="34" charset="0"/>
                <a:cs typeface="Arial" panose="020B0604020202020204" pitchFamily="34" charset="0"/>
              </a:rPr>
              <a:t>In looking to current white space in the pet retail landscape, there is an opportunity for brands, retailers and distribution partners to work together in a data-driven manner to drive an enhanced customer experience at brick and mortar pet retail. Given the level of data across each of these three stakeholders, combining efforts to drive mutual growth in a more transparent and collaborative manner, would be efficacious in driving pet retail growth at brick and mortar. </a:t>
            </a:r>
          </a:p>
          <a:p>
            <a:pPr algn="just">
              <a:spcAft>
                <a:spcPts val="600"/>
              </a:spcAft>
            </a:pPr>
            <a:r>
              <a:rPr lang="en-US" sz="1200" dirty="0">
                <a:latin typeface="Arial" panose="020B0604020202020204" pitchFamily="34" charset="0"/>
                <a:cs typeface="Arial" panose="020B0604020202020204" pitchFamily="34" charset="0"/>
              </a:rPr>
              <a:t>Distributors in the space are working to enhance their offerings to both brands and retailers – cold chain execution, home delivery offerings, as well as more localized fulfillment facilities. These three opportunities are currently in flux and development, wherein with increased attention and investment could help to unlock growth potential at brick and mortar pet retail. Leveraging the relationship of distribution to both brands and retailers, particularly in Neighborhood Pet, can help all parties involved to ideate on best practices, opportunities to enhance the customer experience, and execute on data-driven decisions in terms of product assortment and availability. </a:t>
            </a:r>
          </a:p>
          <a:p>
            <a:pPr algn="just">
              <a:spcAft>
                <a:spcPts val="600"/>
              </a:spcAft>
            </a:pPr>
            <a:r>
              <a:rPr lang="en-US" sz="1400" b="1" dirty="0">
                <a:solidFill>
                  <a:schemeClr val="accent4"/>
                </a:solidFill>
                <a:latin typeface="Arial" panose="020B0604020202020204" pitchFamily="34" charset="0"/>
                <a:cs typeface="Arial" panose="020B0604020202020204" pitchFamily="34" charset="0"/>
              </a:rPr>
              <a:t>Conclusion</a:t>
            </a:r>
            <a:endParaRPr lang="en-US" sz="1200" b="1" dirty="0">
              <a:solidFill>
                <a:schemeClr val="accent4"/>
              </a:solidFill>
              <a:latin typeface="Arial" panose="020B0604020202020204" pitchFamily="34" charset="0"/>
              <a:cs typeface="Arial" panose="020B0604020202020204" pitchFamily="34" charset="0"/>
            </a:endParaRPr>
          </a:p>
          <a:p>
            <a:pPr algn="just">
              <a:spcAft>
                <a:spcPts val="600"/>
              </a:spcAft>
            </a:pPr>
            <a:r>
              <a:rPr lang="en-US" sz="1200" dirty="0">
                <a:solidFill>
                  <a:srgbClr val="363636"/>
                </a:solidFill>
              </a:rPr>
              <a:t>Our work points to the continued growth of eCommerce platforms Amazon and Chewy outpacing the overall pet industry growth again in 2026. Although it is imperative for stakeholders across the industry to understand the growth trajectory and investments being made by these two industry giants and who is shopping for their pet products at these retailers, we believe there is ample opportunity across the landscape for innovation, partnership, and to address what we see as white space. </a:t>
            </a:r>
          </a:p>
          <a:p>
            <a:pPr algn="just">
              <a:spcAft>
                <a:spcPts val="600"/>
              </a:spcAft>
            </a:pPr>
            <a:r>
              <a:rPr lang="en-US" sz="1200" dirty="0">
                <a:solidFill>
                  <a:srgbClr val="363636"/>
                </a:solidFill>
              </a:rPr>
              <a:t>Brick and mortar pet retail is poised for data-driven, collaborative decision making in order to capitalize on the competitive solutions like localized Autoship and same day delivery, proliferation of fresh / frozen categories and premiumization trends happening in pet (across both cat and dog), expansion of enhanced service offerings like grooming and training courses, and partnering with industry stakeholders to drive mutually beneficial growth outlooks.  </a:t>
            </a:r>
          </a:p>
          <a:p>
            <a:pPr algn="just">
              <a:spcAft>
                <a:spcPts val="600"/>
              </a:spcAft>
            </a:pPr>
            <a:endParaRPr lang="en-US" sz="1200" dirty="0">
              <a:solidFill>
                <a:srgbClr val="363636"/>
              </a:solidFill>
            </a:endParaRPr>
          </a:p>
          <a:p>
            <a:pPr algn="just">
              <a:spcBef>
                <a:spcPts val="600"/>
              </a:spcBef>
            </a:pPr>
            <a:endParaRPr lang="en-US" sz="1200" dirty="0">
              <a:latin typeface="Arial" panose="020B0604020202020204" pitchFamily="34" charset="0"/>
              <a:cs typeface="Arial" panose="020B0604020202020204" pitchFamily="34" charset="0"/>
            </a:endParaRPr>
          </a:p>
          <a:p>
            <a:pPr algn="just">
              <a:spcBef>
                <a:spcPts val="600"/>
              </a:spcBef>
            </a:pPr>
            <a:endParaRPr lang="en-US" sz="1200" b="1" dirty="0">
              <a:solidFill>
                <a:schemeClr val="accent4"/>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BB7BF1A-FF6A-4BBE-AF7E-F6ABCC2B6393}"/>
              </a:ext>
            </a:extLst>
          </p:cNvPr>
          <p:cNvSpPr txBox="1">
            <a:spLocks/>
          </p:cNvSpPr>
          <p:nvPr/>
        </p:nvSpPr>
        <p:spPr>
          <a:xfrm>
            <a:off x="0" y="-6399"/>
            <a:ext cx="7772400" cy="704231"/>
          </a:xfrm>
          <a:prstGeom prst="rect">
            <a:avLst/>
          </a:prstGeom>
          <a:solidFill>
            <a:schemeClr val="tx2">
              <a:lumMod val="20000"/>
              <a:lumOff val="80000"/>
              <a:alpha val="40000"/>
            </a:schemeClr>
          </a:solidFill>
        </p:spPr>
        <p:txBody>
          <a:bodyPr vert="horz" lIns="301752" tIns="45519" rIns="301752" bIns="4551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1100" b="1" dirty="0">
              <a:latin typeface="Arial" panose="020B0604020202020204" pitchFamily="34" charset="0"/>
              <a:cs typeface="Arial" panose="020B0604020202020204" pitchFamily="34" charset="0"/>
            </a:endParaRPr>
          </a:p>
          <a:p>
            <a:pPr algn="r"/>
            <a:r>
              <a:rPr lang="en-US" sz="1100" b="1" dirty="0">
                <a:latin typeface="Arial" panose="020B0604020202020204" pitchFamily="34" charset="0"/>
                <a:cs typeface="Arial" panose="020B0604020202020204" pitchFamily="34" charset="0"/>
              </a:rPr>
              <a:t>Leveraging Growth Retailers’ Best Practices Across Pet in 2026 </a:t>
            </a:r>
            <a:endParaRPr lang="en-US" sz="1100" b="1"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47595"/>
            <a:ext cx="365760" cy="396240"/>
          </a:xfrm>
          <a:prstGeom prst="rect">
            <a:avLst/>
          </a:prstGeom>
        </p:spPr>
      </p:pic>
      <p:sp>
        <p:nvSpPr>
          <p:cNvPr id="9" name="Slide Number Placeholder 8"/>
          <p:cNvSpPr>
            <a:spLocks noGrp="1"/>
          </p:cNvSpPr>
          <p:nvPr>
            <p:ph type="sldNum" sz="quarter" idx="12"/>
          </p:nvPr>
        </p:nvSpPr>
        <p:spPr>
          <a:xfrm>
            <a:off x="5625657" y="9386147"/>
            <a:ext cx="1897195" cy="535517"/>
          </a:xfrm>
        </p:spPr>
        <p:txBody>
          <a:bodyPr/>
          <a:lstStyle/>
          <a:p>
            <a:fld id="{86C75398-5DA3-4CAB-9343-9493B2CF23CE}" type="slidenum">
              <a:rPr lang="en-US" sz="900" smtClean="0"/>
              <a:t>5</a:t>
            </a:fld>
            <a:endParaRPr lang="en-US" sz="900" dirty="0"/>
          </a:p>
        </p:txBody>
      </p:sp>
      <p:cxnSp>
        <p:nvCxnSpPr>
          <p:cNvPr id="12" name="Straight Connector 11"/>
          <p:cNvCxnSpPr/>
          <p:nvPr/>
        </p:nvCxnSpPr>
        <p:spPr>
          <a:xfrm>
            <a:off x="274320" y="9645187"/>
            <a:ext cx="7223760" cy="0"/>
          </a:xfrm>
          <a:prstGeom prst="line">
            <a:avLst/>
          </a:prstGeom>
          <a:ln>
            <a:solidFill>
              <a:schemeClr val="bg2"/>
            </a:solidFill>
          </a:ln>
        </p:spPr>
        <p:style>
          <a:lnRef idx="1">
            <a:schemeClr val="accent6"/>
          </a:lnRef>
          <a:fillRef idx="0">
            <a:schemeClr val="accent6"/>
          </a:fillRef>
          <a:effectRef idx="0">
            <a:schemeClr val="accent6"/>
          </a:effectRef>
          <a:fontRef idx="minor">
            <a:schemeClr val="tx1"/>
          </a:fontRef>
        </p:style>
      </p:cxnSp>
      <p:sp>
        <p:nvSpPr>
          <p:cNvPr id="11" name="Footer Placeholder 7">
            <a:extLst>
              <a:ext uri="{FF2B5EF4-FFF2-40B4-BE49-F238E27FC236}">
                <a16:creationId xmlns:a16="http://schemas.microsoft.com/office/drawing/2014/main" id="{65942C58-1496-4C8E-9D5F-BD42BD15A1E4}"/>
              </a:ext>
            </a:extLst>
          </p:cNvPr>
          <p:cNvSpPr txBox="1">
            <a:spLocks/>
          </p:cNvSpPr>
          <p:nvPr/>
        </p:nvSpPr>
        <p:spPr>
          <a:xfrm>
            <a:off x="221894" y="9386146"/>
            <a:ext cx="4740594" cy="535517"/>
          </a:xfrm>
          <a:prstGeom prst="rect">
            <a:avLst/>
          </a:prstGeom>
        </p:spPr>
        <p:txBody>
          <a:bodyPr vert="horz" lIns="91440" tIns="45720" rIns="91440" bIns="45720" rtlCol="0" anchor="b"/>
          <a:lstStyle>
            <a:defPPr>
              <a:defRPr lang="en-US"/>
            </a:defPPr>
            <a:lvl1pPr marL="0" algn="l" defTabSz="509412" rtl="0" eaLnBrk="1" latinLnBrk="0" hangingPunct="1">
              <a:defRPr sz="800" kern="1200">
                <a:solidFill>
                  <a:schemeClr val="bg1"/>
                </a:solidFill>
                <a:latin typeface="+mn-lt"/>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a:lstStyle>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lumMod val="50000"/>
                  </a:schemeClr>
                </a:solidFill>
                <a:effectLst/>
                <a:uLnTx/>
                <a:uFillTx/>
                <a:latin typeface="Arial"/>
                <a:ea typeface="+mn-ea"/>
                <a:cs typeface="+mn-cs"/>
              </a:rPr>
              <a:t>Cleveland Research Company</a:t>
            </a:r>
            <a:r>
              <a:rPr kumimoji="0" lang="en-US" sz="900" b="0" i="0" u="none" strike="noStrike" kern="1200" cap="none" spc="0" normalizeH="0" baseline="0" noProof="0" dirty="0">
                <a:ln>
                  <a:noFill/>
                </a:ln>
                <a:solidFill>
                  <a:schemeClr val="accent2"/>
                </a:solidFill>
                <a:effectLst/>
                <a:uLnTx/>
                <a:uFillTx/>
                <a:latin typeface="Arial"/>
                <a:ea typeface="+mn-ea"/>
                <a:cs typeface="+mn-cs"/>
              </a:rPr>
              <a:t> |</a:t>
            </a:r>
            <a:r>
              <a:rPr kumimoji="0" lang="en-US" sz="900" b="0" i="1" u="none" strike="noStrike" kern="1200" cap="none" spc="0" normalizeH="0" baseline="0" noProof="0" dirty="0">
                <a:ln>
                  <a:noFill/>
                </a:ln>
                <a:solidFill>
                  <a:schemeClr val="accent2"/>
                </a:solidFill>
                <a:effectLst/>
                <a:uLnTx/>
                <a:uFillTx/>
                <a:latin typeface="Arial"/>
                <a:ea typeface="+mn-ea"/>
                <a:cs typeface="+mn-cs"/>
              </a:rPr>
              <a:t> </a:t>
            </a:r>
            <a:r>
              <a:rPr kumimoji="0" lang="en-US" sz="900" b="0" i="1" u="none" strike="noStrike" kern="1200" cap="none" spc="0" normalizeH="0" baseline="0" noProof="0" dirty="0">
                <a:ln>
                  <a:noFill/>
                </a:ln>
                <a:solidFill>
                  <a:schemeClr val="bg1">
                    <a:lumMod val="50000"/>
                  </a:schemeClr>
                </a:solidFill>
                <a:effectLst/>
                <a:uLnTx/>
                <a:uFillTx/>
                <a:latin typeface="Arial"/>
                <a:ea typeface="+mn-ea"/>
                <a:cs typeface="+mn-cs"/>
              </a:rPr>
              <a:t>https://www.clevelandresearch.com/market-research/pet/</a:t>
            </a:r>
          </a:p>
        </p:txBody>
      </p:sp>
      <p:sp>
        <p:nvSpPr>
          <p:cNvPr id="15" name="Rectangle 14">
            <a:extLst>
              <a:ext uri="{FF2B5EF4-FFF2-40B4-BE49-F238E27FC236}">
                <a16:creationId xmlns:a16="http://schemas.microsoft.com/office/drawing/2014/main" id="{715FF484-94F0-44E2-AD06-694A5F267ADE}"/>
              </a:ext>
            </a:extLst>
          </p:cNvPr>
          <p:cNvSpPr/>
          <p:nvPr/>
        </p:nvSpPr>
        <p:spPr>
          <a:xfrm>
            <a:off x="221894" y="9411253"/>
            <a:ext cx="6865420" cy="215444"/>
          </a:xfrm>
          <a:prstGeom prst="rect">
            <a:avLst/>
          </a:prstGeom>
        </p:spPr>
        <p:txBody>
          <a:bodyPr wrap="square">
            <a:spAutoFit/>
          </a:bodyPr>
          <a:lstStyle/>
          <a:p>
            <a:pPr>
              <a:spcBef>
                <a:spcPts val="600"/>
              </a:spcBef>
              <a:spcAft>
                <a:spcPts val="600"/>
              </a:spcAft>
            </a:pPr>
            <a:r>
              <a:rPr lang="en-US" sz="800" i="1" dirty="0">
                <a:ea typeface="Times New Roman" panose="02020603050405020304" pitchFamily="18" charset="0"/>
              </a:rPr>
              <a:t>Source: CRC Channel Work </a:t>
            </a:r>
            <a:endParaRPr lang="en-US" sz="800" dirty="0">
              <a:ea typeface="Calibri" panose="020F0502020204030204" pitchFamily="34" charset="0"/>
            </a:endParaRPr>
          </a:p>
        </p:txBody>
      </p:sp>
    </p:spTree>
    <p:extLst>
      <p:ext uri="{BB962C8B-B14F-4D97-AF65-F5344CB8AC3E}">
        <p14:creationId xmlns:p14="http://schemas.microsoft.com/office/powerpoint/2010/main" val="157219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BF1A-FF6A-4BBE-AF7E-F6ABCC2B6393}"/>
              </a:ext>
            </a:extLst>
          </p:cNvPr>
          <p:cNvSpPr txBox="1">
            <a:spLocks/>
          </p:cNvSpPr>
          <p:nvPr/>
        </p:nvSpPr>
        <p:spPr>
          <a:xfrm>
            <a:off x="0" y="-6399"/>
            <a:ext cx="7772400" cy="704231"/>
          </a:xfrm>
          <a:prstGeom prst="rect">
            <a:avLst/>
          </a:prstGeom>
          <a:solidFill>
            <a:schemeClr val="tx2">
              <a:lumMod val="20000"/>
              <a:lumOff val="80000"/>
              <a:alpha val="40000"/>
            </a:schemeClr>
          </a:solidFill>
        </p:spPr>
        <p:txBody>
          <a:bodyPr vert="horz" lIns="301752" tIns="45519" rIns="301752" bIns="4551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100" b="1" dirty="0">
                <a:latin typeface="Arial" panose="020B0604020202020204" pitchFamily="34" charset="0"/>
                <a:cs typeface="Arial" panose="020B0604020202020204" pitchFamily="34" charset="0"/>
              </a:rPr>
              <a:t>Leveraging Growth Retailers’ Best Practices Across Pet in 2026 </a:t>
            </a:r>
            <a:endParaRPr lang="en-US" sz="1100" b="1"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 y="147595"/>
            <a:ext cx="365760" cy="396240"/>
          </a:xfrm>
          <a:prstGeom prst="rect">
            <a:avLst/>
          </a:prstGeom>
        </p:spPr>
      </p:pic>
      <p:sp>
        <p:nvSpPr>
          <p:cNvPr id="9" name="Slide Number Placeholder 8"/>
          <p:cNvSpPr>
            <a:spLocks noGrp="1"/>
          </p:cNvSpPr>
          <p:nvPr>
            <p:ph type="sldNum" sz="quarter" idx="12"/>
          </p:nvPr>
        </p:nvSpPr>
        <p:spPr>
          <a:xfrm>
            <a:off x="5625657" y="9386147"/>
            <a:ext cx="1897195" cy="535517"/>
          </a:xfrm>
        </p:spPr>
        <p:txBody>
          <a:bodyPr/>
          <a:lstStyle/>
          <a:p>
            <a:fld id="{86C75398-5DA3-4CAB-9343-9493B2CF23CE}" type="slidenum">
              <a:rPr lang="en-US" sz="900" smtClean="0"/>
              <a:t>6</a:t>
            </a:fld>
            <a:endParaRPr lang="en-US" sz="900" dirty="0"/>
          </a:p>
        </p:txBody>
      </p:sp>
      <p:cxnSp>
        <p:nvCxnSpPr>
          <p:cNvPr id="12" name="Straight Connector 11"/>
          <p:cNvCxnSpPr/>
          <p:nvPr/>
        </p:nvCxnSpPr>
        <p:spPr>
          <a:xfrm>
            <a:off x="274320" y="9645187"/>
            <a:ext cx="7223760" cy="0"/>
          </a:xfrm>
          <a:prstGeom prst="line">
            <a:avLst/>
          </a:prstGeom>
          <a:ln>
            <a:solidFill>
              <a:schemeClr val="bg2"/>
            </a:solidFill>
          </a:ln>
        </p:spPr>
        <p:style>
          <a:lnRef idx="1">
            <a:schemeClr val="accent6"/>
          </a:lnRef>
          <a:fillRef idx="0">
            <a:schemeClr val="accent6"/>
          </a:fillRef>
          <a:effectRef idx="0">
            <a:schemeClr val="accent6"/>
          </a:effectRef>
          <a:fontRef idx="minor">
            <a:schemeClr val="tx1"/>
          </a:fontRef>
        </p:style>
      </p:cxnSp>
      <p:sp>
        <p:nvSpPr>
          <p:cNvPr id="11" name="Footer Placeholder 7">
            <a:extLst>
              <a:ext uri="{FF2B5EF4-FFF2-40B4-BE49-F238E27FC236}">
                <a16:creationId xmlns:a16="http://schemas.microsoft.com/office/drawing/2014/main" id="{65942C58-1496-4C8E-9D5F-BD42BD15A1E4}"/>
              </a:ext>
            </a:extLst>
          </p:cNvPr>
          <p:cNvSpPr txBox="1">
            <a:spLocks/>
          </p:cNvSpPr>
          <p:nvPr/>
        </p:nvSpPr>
        <p:spPr>
          <a:xfrm>
            <a:off x="221894" y="9386146"/>
            <a:ext cx="4740594" cy="535517"/>
          </a:xfrm>
          <a:prstGeom prst="rect">
            <a:avLst/>
          </a:prstGeom>
        </p:spPr>
        <p:txBody>
          <a:bodyPr vert="horz" lIns="91440" tIns="45720" rIns="91440" bIns="45720" rtlCol="0" anchor="b"/>
          <a:lstStyle>
            <a:defPPr>
              <a:defRPr lang="en-US"/>
            </a:defPPr>
            <a:lvl1pPr marL="0" algn="l" defTabSz="509412" rtl="0" eaLnBrk="1" latinLnBrk="0" hangingPunct="1">
              <a:defRPr sz="800" kern="1200">
                <a:solidFill>
                  <a:schemeClr val="bg1"/>
                </a:solidFill>
                <a:latin typeface="+mn-lt"/>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a:lstStyle>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lumMod val="50000"/>
                  </a:schemeClr>
                </a:solidFill>
                <a:effectLst/>
                <a:uLnTx/>
                <a:uFillTx/>
                <a:latin typeface="Arial"/>
                <a:ea typeface="+mn-ea"/>
                <a:cs typeface="+mn-cs"/>
              </a:rPr>
              <a:t>Cleveland Research Company</a:t>
            </a:r>
            <a:r>
              <a:rPr kumimoji="0" lang="en-US" sz="900" b="0" i="0" u="none" strike="noStrike" kern="1200" cap="none" spc="0" normalizeH="0" baseline="0" noProof="0" dirty="0">
                <a:ln>
                  <a:noFill/>
                </a:ln>
                <a:solidFill>
                  <a:schemeClr val="accent2"/>
                </a:solidFill>
                <a:effectLst/>
                <a:uLnTx/>
                <a:uFillTx/>
                <a:latin typeface="Arial"/>
                <a:ea typeface="+mn-ea"/>
                <a:cs typeface="+mn-cs"/>
              </a:rPr>
              <a:t> |</a:t>
            </a:r>
            <a:r>
              <a:rPr kumimoji="0" lang="en-US" sz="900" b="0" i="1" u="none" strike="noStrike" kern="1200" cap="none" spc="0" normalizeH="0" baseline="0" noProof="0" dirty="0">
                <a:ln>
                  <a:noFill/>
                </a:ln>
                <a:solidFill>
                  <a:schemeClr val="accent2"/>
                </a:solidFill>
                <a:effectLst/>
                <a:uLnTx/>
                <a:uFillTx/>
                <a:latin typeface="Arial"/>
                <a:ea typeface="+mn-ea"/>
                <a:cs typeface="+mn-cs"/>
              </a:rPr>
              <a:t> </a:t>
            </a:r>
            <a:r>
              <a:rPr kumimoji="0" lang="en-US" sz="900" b="0" i="1" u="none" strike="noStrike" kern="1200" cap="none" spc="0" normalizeH="0" baseline="0" noProof="0" dirty="0">
                <a:ln>
                  <a:noFill/>
                </a:ln>
                <a:solidFill>
                  <a:schemeClr val="bg1">
                    <a:lumMod val="50000"/>
                  </a:schemeClr>
                </a:solidFill>
                <a:effectLst/>
                <a:uLnTx/>
                <a:uFillTx/>
                <a:latin typeface="Arial"/>
                <a:ea typeface="+mn-ea"/>
                <a:cs typeface="+mn-cs"/>
              </a:rPr>
              <a:t>https://www.clevelandresearch.com/market-research/pet/</a:t>
            </a:r>
          </a:p>
        </p:txBody>
      </p:sp>
      <p:cxnSp>
        <p:nvCxnSpPr>
          <p:cNvPr id="13" name="Straight Connector 12">
            <a:extLst>
              <a:ext uri="{FF2B5EF4-FFF2-40B4-BE49-F238E27FC236}">
                <a16:creationId xmlns:a16="http://schemas.microsoft.com/office/drawing/2014/main" id="{EECBA01D-66DE-48C3-9B4F-A8778258A3F5}"/>
              </a:ext>
            </a:extLst>
          </p:cNvPr>
          <p:cNvCxnSpPr/>
          <p:nvPr/>
        </p:nvCxnSpPr>
        <p:spPr>
          <a:xfrm>
            <a:off x="274320" y="9645187"/>
            <a:ext cx="7223760" cy="0"/>
          </a:xfrm>
          <a:prstGeom prst="line">
            <a:avLst/>
          </a:prstGeom>
          <a:ln>
            <a:solidFill>
              <a:schemeClr val="bg2"/>
            </a:solidFill>
          </a:ln>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DCBEA4C6-5EDB-44AA-A819-36E54AD22D1E}"/>
              </a:ext>
            </a:extLst>
          </p:cNvPr>
          <p:cNvSpPr txBox="1"/>
          <p:nvPr/>
        </p:nvSpPr>
        <p:spPr>
          <a:xfrm>
            <a:off x="372975" y="8708259"/>
            <a:ext cx="7013476" cy="846386"/>
          </a:xfrm>
          <a:prstGeom prst="rect">
            <a:avLst/>
          </a:prstGeom>
          <a:noFill/>
        </p:spPr>
        <p:txBody>
          <a:bodyPr wrap="square" lIns="0" tIns="0" rIns="0" bIns="0" rtlCol="0">
            <a:spAutoFit/>
          </a:bodyPr>
          <a:lstStyle/>
          <a:p>
            <a:pPr algn="just"/>
            <a:r>
              <a:rPr lang="en-US" sz="1000" b="1" dirty="0">
                <a:latin typeface="Arial" panose="020B0604020202020204" pitchFamily="34" charset="0"/>
                <a:cs typeface="Arial" panose="020B0604020202020204" pitchFamily="34" charset="0"/>
              </a:rPr>
              <a:t>APPENDIX</a:t>
            </a:r>
          </a:p>
          <a:p>
            <a:pPr algn="just"/>
            <a:r>
              <a:rPr lang="en-US" sz="900" b="1" dirty="0">
                <a:latin typeface="Arial" panose="020B0604020202020204" pitchFamily="34" charset="0"/>
                <a:cs typeface="Arial" panose="020B0604020202020204" pitchFamily="34" charset="0"/>
              </a:rPr>
              <a:t>Disclosures:</a:t>
            </a:r>
            <a:r>
              <a:rPr lang="en-US" sz="900" dirty="0">
                <a:latin typeface="Arial" panose="020B0604020202020204" pitchFamily="34" charset="0"/>
                <a:cs typeface="Arial" panose="020B0604020202020204" pitchFamily="34" charset="0"/>
              </a:rPr>
              <a:t> It is the policy of Cleveland Research Company to comply fully with the antitrust laws set forth by the United States Federal Government and various state laws. Our research is intended to be utilized as a resource in accordance with those established antitrust laws and regulations. The information transmitted is intended only for the person or entity to which it is addressed. Any review, retransmission, dissemination or other use of, or taking of any action in reliance upon, this information by persons or entities other than the intended recipient is prohibited. If you received this in error, please contact the sender and delete the material from any computer. </a:t>
            </a:r>
          </a:p>
        </p:txBody>
      </p:sp>
      <p:sp>
        <p:nvSpPr>
          <p:cNvPr id="16" name="TextBox 15">
            <a:extLst>
              <a:ext uri="{FF2B5EF4-FFF2-40B4-BE49-F238E27FC236}">
                <a16:creationId xmlns:a16="http://schemas.microsoft.com/office/drawing/2014/main" id="{006A9566-2807-4902-A3F4-35C83CE31138}"/>
              </a:ext>
            </a:extLst>
          </p:cNvPr>
          <p:cNvSpPr txBox="1"/>
          <p:nvPr/>
        </p:nvSpPr>
        <p:spPr>
          <a:xfrm>
            <a:off x="1988096" y="7087455"/>
            <a:ext cx="5509984" cy="1491284"/>
          </a:xfrm>
          <a:prstGeom prst="rect">
            <a:avLst/>
          </a:prstGeom>
          <a:noFill/>
        </p:spPr>
        <p:txBody>
          <a:bodyPr wrap="square" lIns="0" tIns="0" rIns="0" bIns="0" numCol="1" spcCol="274320" rtlCol="0">
            <a:noAutofit/>
          </a:bodyPr>
          <a:lstStyle/>
          <a:p>
            <a:pPr algn="just"/>
            <a:r>
              <a:rPr lang="en-US" sz="1200" b="1" dirty="0"/>
              <a:t>Claire Obertin, Director</a:t>
            </a:r>
          </a:p>
          <a:p>
            <a:pPr algn="just"/>
            <a:endParaRPr lang="en-US" sz="600" dirty="0"/>
          </a:p>
          <a:p>
            <a:pPr algn="just"/>
            <a:r>
              <a:rPr lang="en-US" sz="1200" dirty="0"/>
              <a:t>Claire leads the Pet Insights Council at  Cleveland Research Company. Claire joined the firm in 2022, and has been working alongside industry experts, pet and animal health vendors, and retail thought leaders to understand vendor best practices and consumer trends as it relates to all things pet. Prior to joining CRC, Claire worked for J.P. Morgan Asset Management. Claire holds a bachelor’s degree in Supply Chain &amp; Operations Management and Marketing from Miami University.</a:t>
            </a:r>
          </a:p>
          <a:p>
            <a:pPr algn="just">
              <a:spcBef>
                <a:spcPts val="600"/>
              </a:spcBef>
            </a:pPr>
            <a:endParaRPr lang="en-US" sz="900" dirty="0">
              <a:cs typeface="Arial" panose="020B0604020202020204" pitchFamily="34" charset="0"/>
            </a:endParaRPr>
          </a:p>
          <a:p>
            <a:pPr marL="680802" lvl="1" indent="-171450" algn="just">
              <a:lnSpc>
                <a:spcPts val="1390"/>
              </a:lnSpc>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D05C358-46B9-4790-82CF-EED0A6744D96}"/>
              </a:ext>
            </a:extLst>
          </p:cNvPr>
          <p:cNvPicPr/>
          <p:nvPr/>
        </p:nvPicPr>
        <p:blipFill>
          <a:blip r:embed="rId5">
            <a:extLst>
              <a:ext uri="{28A0092B-C50C-407E-A947-70E740481C1C}">
                <a14:useLocalDpi xmlns:a14="http://schemas.microsoft.com/office/drawing/2010/main" val="0"/>
              </a:ext>
            </a:extLst>
          </a:blip>
          <a:stretch>
            <a:fillRect/>
          </a:stretch>
        </p:blipFill>
        <p:spPr>
          <a:xfrm>
            <a:off x="207214" y="7086225"/>
            <a:ext cx="1766202" cy="1491286"/>
          </a:xfrm>
          <a:prstGeom prst="rect">
            <a:avLst/>
          </a:prstGeom>
        </p:spPr>
      </p:pic>
      <p:sp>
        <p:nvSpPr>
          <p:cNvPr id="4" name="Rectangle 3">
            <a:extLst>
              <a:ext uri="{FF2B5EF4-FFF2-40B4-BE49-F238E27FC236}">
                <a16:creationId xmlns:a16="http://schemas.microsoft.com/office/drawing/2014/main" id="{CA72B8F2-A47B-4B79-96C2-D9E631A1063A}"/>
              </a:ext>
            </a:extLst>
          </p:cNvPr>
          <p:cNvSpPr/>
          <p:nvPr/>
        </p:nvSpPr>
        <p:spPr>
          <a:xfrm>
            <a:off x="207214" y="765819"/>
            <a:ext cx="7315638" cy="3123932"/>
          </a:xfrm>
          <a:prstGeom prst="rect">
            <a:avLst/>
          </a:prstGeom>
        </p:spPr>
        <p:txBody>
          <a:bodyPr wrap="square">
            <a:spAutoFit/>
          </a:bodyPr>
          <a:lstStyle/>
          <a:p>
            <a:pPr algn="just">
              <a:spcAft>
                <a:spcPts val="600"/>
              </a:spcAft>
            </a:pPr>
            <a:r>
              <a:rPr lang="en-US" sz="1400" b="1" dirty="0">
                <a:solidFill>
                  <a:schemeClr val="accent4"/>
                </a:solidFill>
              </a:rPr>
              <a:t>Cleveland Research Pet Insights Council</a:t>
            </a:r>
          </a:p>
          <a:p>
            <a:pPr algn="just">
              <a:spcAft>
                <a:spcPts val="600"/>
              </a:spcAft>
            </a:pPr>
            <a:r>
              <a:rPr lang="en-US" sz="1200" dirty="0">
                <a:solidFill>
                  <a:srgbClr val="363636"/>
                </a:solidFill>
              </a:rPr>
              <a:t>The Cleveland Research Company Pet Insights Council is a select group of suppliers across the pet and animal health industry the team connects with regularly, yielding insight into the trends that span the pet ecosystem and buying channels. This gives the Pet Insights Council real time insights into what is happening within brick and mortar retail, pureplay eCommerce channels, and the veterinary clinic. The goal with the research is to deliver timely and actionable insights to stakeholders across the pet ecosystem to foster strategic ideas, determine investment strategies, and drive growth as members think about their respective businesses. </a:t>
            </a:r>
          </a:p>
          <a:p>
            <a:pPr algn="just">
              <a:spcAft>
                <a:spcPts val="600"/>
              </a:spcAft>
            </a:pPr>
            <a:r>
              <a:rPr lang="en-US" sz="1200" dirty="0">
                <a:solidFill>
                  <a:srgbClr val="363636"/>
                </a:solidFill>
              </a:rPr>
              <a:t>Through impactful conversations with pet category suppliers, retailers, brokers, and distributors, the team identifies and tracks key shifts within the channel. This feedback helps decision makers plan their businesses at the largest pet retailers and target accounts, therefore likely to outperform the market over the near and long-term. The Cleveland Research Pet Insights Council is here to tell the whole story on a particular theme, retailer, or end market.</a:t>
            </a:r>
          </a:p>
          <a:p>
            <a:pPr algn="just">
              <a:spcAft>
                <a:spcPts val="600"/>
              </a:spcAft>
            </a:pPr>
            <a:r>
              <a:rPr lang="en-US" sz="1200" dirty="0">
                <a:solidFill>
                  <a:srgbClr val="363636"/>
                </a:solidFill>
              </a:rPr>
              <a:t>Please reach out to Claire at </a:t>
            </a:r>
            <a:r>
              <a:rPr lang="en-US" sz="1200" dirty="0">
                <a:solidFill>
                  <a:schemeClr val="accent4"/>
                </a:solidFill>
                <a:hlinkClick r:id="rId6">
                  <a:extLst>
                    <a:ext uri="{A12FA001-AC4F-418D-AE19-62706E023703}">
                      <ahyp:hlinkClr xmlns:ahyp="http://schemas.microsoft.com/office/drawing/2018/hyperlinkcolor" val="tx"/>
                    </a:ext>
                  </a:extLst>
                </a:hlinkClick>
              </a:rPr>
              <a:t>cobertin@cleveland-research.com</a:t>
            </a:r>
            <a:r>
              <a:rPr lang="en-US" sz="1200" dirty="0">
                <a:solidFill>
                  <a:schemeClr val="accent4"/>
                </a:solidFill>
              </a:rPr>
              <a:t> </a:t>
            </a:r>
            <a:r>
              <a:rPr lang="en-US" sz="1200" dirty="0">
                <a:solidFill>
                  <a:srgbClr val="363636"/>
                </a:solidFill>
              </a:rPr>
              <a:t>for further reports, insights, or questions on the pet retail landscape. </a:t>
            </a:r>
          </a:p>
        </p:txBody>
      </p:sp>
      <p:graphicFrame>
        <p:nvGraphicFramePr>
          <p:cNvPr id="14" name="Table 13">
            <a:extLst>
              <a:ext uri="{FF2B5EF4-FFF2-40B4-BE49-F238E27FC236}">
                <a16:creationId xmlns:a16="http://schemas.microsoft.com/office/drawing/2014/main" id="{C4B5678A-AE15-4C47-90CB-08005E935C61}"/>
              </a:ext>
            </a:extLst>
          </p:cNvPr>
          <p:cNvGraphicFramePr>
            <a:graphicFrameLocks noGrp="1"/>
          </p:cNvGraphicFramePr>
          <p:nvPr>
            <p:custDataLst>
              <p:tags r:id="rId1"/>
            </p:custDataLst>
            <p:extLst>
              <p:ext uri="{D42A27DB-BD31-4B8C-83A1-F6EECF244321}">
                <p14:modId xmlns:p14="http://schemas.microsoft.com/office/powerpoint/2010/main" val="2953825466"/>
              </p:ext>
            </p:extLst>
          </p:nvPr>
        </p:nvGraphicFramePr>
        <p:xfrm>
          <a:off x="298206" y="4215683"/>
          <a:ext cx="7248532" cy="2492481"/>
        </p:xfrm>
        <a:graphic>
          <a:graphicData uri="http://schemas.openxmlformats.org/drawingml/2006/table">
            <a:tbl>
              <a:tblPr firstRow="1">
                <a:tableStyleId>{5C22544A-7EE6-4342-B048-85BDC9FD1C3A}</a:tableStyleId>
              </a:tblPr>
              <a:tblGrid>
                <a:gridCol w="540929">
                  <a:extLst>
                    <a:ext uri="{9D8B030D-6E8A-4147-A177-3AD203B41FA5}">
                      <a16:colId xmlns:a16="http://schemas.microsoft.com/office/drawing/2014/main" val="3948166371"/>
                    </a:ext>
                  </a:extLst>
                </a:gridCol>
                <a:gridCol w="3380677">
                  <a:extLst>
                    <a:ext uri="{9D8B030D-6E8A-4147-A177-3AD203B41FA5}">
                      <a16:colId xmlns:a16="http://schemas.microsoft.com/office/drawing/2014/main" val="20000"/>
                    </a:ext>
                  </a:extLst>
                </a:gridCol>
                <a:gridCol w="1910818">
                  <a:extLst>
                    <a:ext uri="{9D8B030D-6E8A-4147-A177-3AD203B41FA5}">
                      <a16:colId xmlns:a16="http://schemas.microsoft.com/office/drawing/2014/main" val="20002"/>
                    </a:ext>
                  </a:extLst>
                </a:gridCol>
                <a:gridCol w="1416108">
                  <a:extLst>
                    <a:ext uri="{9D8B030D-6E8A-4147-A177-3AD203B41FA5}">
                      <a16:colId xmlns:a16="http://schemas.microsoft.com/office/drawing/2014/main" val="2657117260"/>
                    </a:ext>
                  </a:extLst>
                </a:gridCol>
              </a:tblGrid>
              <a:tr h="334571">
                <a:tc>
                  <a:txBody>
                    <a:bodyPr/>
                    <a:lstStyle/>
                    <a:p>
                      <a:pPr marL="0" marR="0" algn="ctr">
                        <a:lnSpc>
                          <a:spcPct val="107000"/>
                        </a:lnSpc>
                        <a:spcBef>
                          <a:spcPts val="0"/>
                        </a:spcBef>
                        <a:spcAft>
                          <a:spcPts val="0"/>
                        </a:spcAft>
                      </a:pPr>
                      <a:endParaRPr lang="en-US"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cs typeface="Arial" panose="020B0604020202020204" pitchFamily="34" charset="0"/>
                        </a:rPr>
                        <a:t>SEGMENT</a:t>
                      </a:r>
                      <a:endParaRPr lang="en-US" sz="10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cs typeface="Arial" panose="020B0604020202020204" pitchFamily="34" charset="0"/>
                        </a:rPr>
                        <a:t>% OF SAMPLE</a:t>
                      </a:r>
                      <a:endParaRPr lang="en-US" sz="10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ea typeface="Calibri" panose="020F0502020204030204" pitchFamily="34" charset="0"/>
                          <a:cs typeface="Arial" panose="020B0604020202020204" pitchFamily="34" charset="0"/>
                        </a:rPr>
                        <a:t>COUNT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244774">
                <a:tc rowSpan="4">
                  <a:txBody>
                    <a:bodyPr/>
                    <a:lstStyle/>
                    <a:p>
                      <a:pPr marL="0" marR="0" algn="ctr">
                        <a:lnSpc>
                          <a:spcPct val="107000"/>
                        </a:lnSpc>
                        <a:spcBef>
                          <a:spcPts val="0"/>
                        </a:spcBef>
                        <a:spcAft>
                          <a:spcPts val="0"/>
                        </a:spcAft>
                      </a:pPr>
                      <a:r>
                        <a:rPr lang="en-US" sz="1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GENERATION</a:t>
                      </a:r>
                    </a:p>
                  </a:txBody>
                  <a:tcPr marL="68580" marR="68580" marT="0" marB="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cs typeface="Arial" panose="020B0604020202020204" pitchFamily="34" charset="0"/>
                        </a:rPr>
                        <a:t>Gen Z</a:t>
                      </a:r>
                      <a:endParaRPr lang="en-US" sz="10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noProof="0" dirty="0">
                          <a:effectLst/>
                          <a:latin typeface="Arial" panose="020B0604020202020204" pitchFamily="34" charset="0"/>
                          <a:ea typeface="Calibri" panose="020F0502020204030204" pitchFamily="34" charset="0"/>
                          <a:cs typeface="Arial" panose="020B0604020202020204" pitchFamily="34" charset="0"/>
                        </a:rPr>
                        <a:t>160</a:t>
                      </a: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4774">
                <a:tc vMerge="1">
                  <a:txBody>
                    <a:bodyPr/>
                    <a:lstStyle/>
                    <a:p>
                      <a:pPr marL="0" marR="0" algn="ctr">
                        <a:lnSpc>
                          <a:spcPct val="107000"/>
                        </a:lnSpc>
                        <a:spcBef>
                          <a:spcPts val="0"/>
                        </a:spcBef>
                        <a:spcAft>
                          <a:spcPts val="0"/>
                        </a:spcAft>
                      </a:pP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EEF1"/>
                    </a:solid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cs typeface="Arial" panose="020B0604020202020204" pitchFamily="34" charset="0"/>
                        </a:rPr>
                        <a:t>Millennials</a:t>
                      </a:r>
                      <a:endParaRPr lang="en-US" sz="10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cs typeface="Arial" panose="020B0604020202020204" pitchFamily="34" charset="0"/>
                        </a:rPr>
                        <a:t>35%</a:t>
                      </a:r>
                      <a:endParaRPr lang="en-US" sz="10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noProof="0" dirty="0">
                          <a:effectLst/>
                          <a:latin typeface="Arial" panose="020B0604020202020204" pitchFamily="34" charset="0"/>
                          <a:ea typeface="Calibri" panose="020F0502020204030204" pitchFamily="34" charset="0"/>
                          <a:cs typeface="Arial" panose="020B0604020202020204" pitchFamily="34" charset="0"/>
                        </a:rPr>
                        <a:t>420</a:t>
                      </a: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4774">
                <a:tc vMerge="1">
                  <a:txBody>
                    <a:bodyPr/>
                    <a:lstStyle/>
                    <a:p>
                      <a:pPr marL="0" marR="0" algn="ctr">
                        <a:lnSpc>
                          <a:spcPct val="107000"/>
                        </a:lnSpc>
                        <a:spcBef>
                          <a:spcPts val="0"/>
                        </a:spcBef>
                        <a:spcAft>
                          <a:spcPts val="0"/>
                        </a:spcAft>
                      </a:pP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cs typeface="Arial" panose="020B0604020202020204" pitchFamily="34" charset="0"/>
                        </a:rPr>
                        <a:t>Gen Xers</a:t>
                      </a:r>
                      <a:endParaRPr lang="en-US" sz="10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cs typeface="Arial" panose="020B0604020202020204" pitchFamily="34" charset="0"/>
                        </a:rPr>
                        <a:t>28%</a:t>
                      </a:r>
                      <a:endParaRPr lang="en-US" sz="10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noProof="0" dirty="0">
                          <a:effectLst/>
                          <a:latin typeface="Arial" panose="020B0604020202020204" pitchFamily="34" charset="0"/>
                          <a:ea typeface="Calibri" panose="020F0502020204030204" pitchFamily="34" charset="0"/>
                          <a:cs typeface="Arial" panose="020B0604020202020204" pitchFamily="34" charset="0"/>
                        </a:rPr>
                        <a:t>332</a:t>
                      </a: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4774">
                <a:tc vMerge="1">
                  <a:txBody>
                    <a:bodyPr/>
                    <a:lstStyle/>
                    <a:p>
                      <a:pPr marL="0" marR="0" algn="ctr">
                        <a:lnSpc>
                          <a:spcPct val="107000"/>
                        </a:lnSpc>
                        <a:spcBef>
                          <a:spcPts val="0"/>
                        </a:spcBef>
                        <a:spcAft>
                          <a:spcPts val="0"/>
                        </a:spcAft>
                      </a:pP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EEF1"/>
                    </a:solid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cs typeface="Arial" panose="020B0604020202020204" pitchFamily="34" charset="0"/>
                        </a:rPr>
                        <a:t>Baby Boomers</a:t>
                      </a:r>
                      <a:endParaRPr lang="en-US" sz="10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cs typeface="Arial" panose="020B0604020202020204" pitchFamily="34" charset="0"/>
                        </a:rPr>
                        <a:t>24%</a:t>
                      </a:r>
                      <a:endParaRPr lang="en-US" sz="10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noProof="0" dirty="0">
                          <a:effectLst/>
                          <a:latin typeface="Arial" panose="020B0604020202020204" pitchFamily="34" charset="0"/>
                          <a:ea typeface="Calibri" panose="020F0502020204030204" pitchFamily="34" charset="0"/>
                          <a:cs typeface="Arial" panose="020B0604020202020204" pitchFamily="34" charset="0"/>
                        </a:rPr>
                        <a:t>288</a:t>
                      </a: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3837">
                <a:tc rowSpan="2">
                  <a:txBody>
                    <a:bodyPr/>
                    <a:lstStyle/>
                    <a:p>
                      <a:pPr marL="0" marR="0" algn="ctr">
                        <a:lnSpc>
                          <a:spcPct val="107000"/>
                        </a:lnSpc>
                        <a:spcBef>
                          <a:spcPts val="0"/>
                        </a:spcBef>
                        <a:spcAft>
                          <a:spcPts val="0"/>
                        </a:spcAft>
                      </a:pPr>
                      <a:r>
                        <a:rPr lang="en-US" sz="10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GENDER</a:t>
                      </a:r>
                    </a:p>
                  </a:txBody>
                  <a:tcPr marL="68580" marR="68580" marT="0" marB="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ea typeface="Calibri" panose="020F0502020204030204" pitchFamily="34" charset="0"/>
                          <a:cs typeface="Arial" panose="020B0604020202020204" pitchFamily="34" charset="0"/>
                        </a:rPr>
                        <a:t>Male</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cs typeface="Arial" panose="020B0604020202020204" pitchFamily="34" charset="0"/>
                        </a:rPr>
                        <a:t>49%</a:t>
                      </a:r>
                      <a:endParaRPr lang="en-US" sz="10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noProof="0" dirty="0">
                          <a:effectLst/>
                          <a:latin typeface="Arial" panose="020B0604020202020204" pitchFamily="34" charset="0"/>
                          <a:ea typeface="Calibri" panose="020F0502020204030204" pitchFamily="34" charset="0"/>
                          <a:cs typeface="Arial" panose="020B0604020202020204" pitchFamily="34" charset="0"/>
                        </a:rPr>
                        <a:t>592</a:t>
                      </a: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572243"/>
                  </a:ext>
                </a:extLst>
              </a:tr>
              <a:tr h="303837">
                <a:tc vMerge="1">
                  <a:txBody>
                    <a:bodyPr/>
                    <a:lstStyle/>
                    <a:p>
                      <a:pPr marL="0" marR="0" algn="ctr">
                        <a:lnSpc>
                          <a:spcPct val="107000"/>
                        </a:lnSpc>
                        <a:spcBef>
                          <a:spcPts val="0"/>
                        </a:spcBef>
                        <a:spcAft>
                          <a:spcPts val="0"/>
                        </a:spcAft>
                      </a:pP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EEF1"/>
                    </a:solid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ea typeface="Calibri" panose="020F0502020204030204" pitchFamily="34" charset="0"/>
                          <a:cs typeface="Arial" panose="020B0604020202020204" pitchFamily="34" charset="0"/>
                        </a:rPr>
                        <a:t>Female</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cs typeface="Arial" panose="020B0604020202020204" pitchFamily="34" charset="0"/>
                        </a:rPr>
                        <a:t>51%</a:t>
                      </a:r>
                      <a:endParaRPr lang="en-US" sz="10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noProof="0" dirty="0">
                          <a:effectLst/>
                          <a:latin typeface="Arial" panose="020B0604020202020204" pitchFamily="34" charset="0"/>
                          <a:ea typeface="Calibri" panose="020F0502020204030204" pitchFamily="34" charset="0"/>
                          <a:cs typeface="Arial" panose="020B0604020202020204" pitchFamily="34" charset="0"/>
                        </a:rPr>
                        <a:t>608</a:t>
                      </a: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462231"/>
                  </a:ext>
                </a:extLst>
              </a:tr>
              <a:tr h="285570">
                <a:tc rowSpan="2">
                  <a:txBody>
                    <a:bodyPr/>
                    <a:lstStyle/>
                    <a:p>
                      <a:pPr marL="0" marR="0" algn="ctr" defTabSz="914400" rtl="0" eaLnBrk="1" latinLnBrk="0" hangingPunct="1">
                        <a:lnSpc>
                          <a:spcPct val="107000"/>
                        </a:lnSpc>
                        <a:spcBef>
                          <a:spcPts val="0"/>
                        </a:spcBef>
                        <a:spcAft>
                          <a:spcPts val="0"/>
                        </a:spcAft>
                      </a:pPr>
                      <a:r>
                        <a:rPr lang="en-US" sz="1000" b="1" kern="1200" noProof="0" dirty="0">
                          <a:solidFill>
                            <a:schemeClr val="bg1"/>
                          </a:solidFill>
                          <a:effectLst/>
                          <a:latin typeface="Arial" panose="020B0604020202020204" pitchFamily="34" charset="0"/>
                          <a:ea typeface="+mn-ea"/>
                          <a:cs typeface="Arial" panose="020B0604020202020204" pitchFamily="34" charset="0"/>
                        </a:rPr>
                        <a:t>PET</a:t>
                      </a:r>
                      <a:endParaRPr lang="en-US" sz="900" b="1" kern="1200" noProof="0" dirty="0">
                        <a:solidFill>
                          <a:schemeClr val="bg1"/>
                        </a:solidFill>
                        <a:effectLst/>
                        <a:latin typeface="Arial" panose="020B0604020202020204" pitchFamily="34" charset="0"/>
                        <a:ea typeface="+mn-ea"/>
                        <a:cs typeface="Arial" panose="020B0604020202020204" pitchFamily="34" charset="0"/>
                      </a:endParaRPr>
                    </a:p>
                  </a:txBody>
                  <a:tcPr marL="68580" marR="68580" marT="0" marB="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defTabSz="914400" rtl="0" eaLnBrk="1" latinLnBrk="0" hangingPunct="1">
                        <a:lnSpc>
                          <a:spcPct val="107000"/>
                        </a:lnSpc>
                        <a:spcBef>
                          <a:spcPts val="0"/>
                        </a:spcBef>
                        <a:spcAft>
                          <a:spcPts val="0"/>
                        </a:spcAft>
                      </a:pPr>
                      <a:r>
                        <a:rPr lang="en-US" sz="1000" kern="1200" noProof="0" dirty="0">
                          <a:solidFill>
                            <a:schemeClr val="dk1"/>
                          </a:solidFill>
                          <a:effectLst/>
                          <a:latin typeface="Arial" panose="020B0604020202020204" pitchFamily="34" charset="0"/>
                          <a:ea typeface="+mn-ea"/>
                          <a:cs typeface="Arial" panose="020B0604020202020204" pitchFamily="34" charset="0"/>
                        </a:rPr>
                        <a:t>Dog Shoppers</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kern="1200" noProof="0" dirty="0">
                          <a:solidFill>
                            <a:schemeClr val="dk1"/>
                          </a:solidFill>
                          <a:effectLst/>
                          <a:latin typeface="Arial" panose="020B0604020202020204" pitchFamily="34" charset="0"/>
                          <a:ea typeface="+mn-ea"/>
                          <a:cs typeface="Arial" panose="020B0604020202020204" pitchFamily="34" charset="0"/>
                        </a:rPr>
                        <a:t>76%</a:t>
                      </a:r>
                      <a:endParaRPr lang="en-US" sz="10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noProof="0" dirty="0">
                          <a:effectLst/>
                          <a:latin typeface="Arial" panose="020B0604020202020204" pitchFamily="34" charset="0"/>
                          <a:ea typeface="Calibri" panose="020F0502020204030204" pitchFamily="34" charset="0"/>
                          <a:cs typeface="Arial" panose="020B0604020202020204" pitchFamily="34" charset="0"/>
                        </a:rPr>
                        <a:t>912</a:t>
                      </a: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174694"/>
                  </a:ext>
                </a:extLst>
              </a:tr>
              <a:tr h="285570">
                <a:tc vMerge="1">
                  <a:txBody>
                    <a:bodyPr/>
                    <a:lstStyle/>
                    <a:p>
                      <a:pPr marL="0" marR="0" algn="ctr">
                        <a:lnSpc>
                          <a:spcPct val="107000"/>
                        </a:lnSpc>
                        <a:spcBef>
                          <a:spcPts val="0"/>
                        </a:spcBef>
                        <a:spcAft>
                          <a:spcPts val="0"/>
                        </a:spcAft>
                      </a:pPr>
                      <a:endParaRPr lang="es-E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BEEF1"/>
                    </a:solidFill>
                  </a:tcPr>
                </a:tc>
                <a:tc>
                  <a:txBody>
                    <a:bodyPr/>
                    <a:lstStyle/>
                    <a:p>
                      <a:pPr marL="0" marR="0" algn="ctr">
                        <a:lnSpc>
                          <a:spcPct val="107000"/>
                        </a:lnSpc>
                        <a:spcBef>
                          <a:spcPts val="0"/>
                        </a:spcBef>
                        <a:spcAft>
                          <a:spcPts val="0"/>
                        </a:spcAft>
                      </a:pPr>
                      <a:r>
                        <a:rPr lang="en-US" sz="1000" noProof="0" dirty="0">
                          <a:effectLst/>
                          <a:latin typeface="Arial" panose="020B0604020202020204" pitchFamily="34" charset="0"/>
                          <a:ea typeface="Calibri" panose="020F0502020204030204" pitchFamily="34" charset="0"/>
                          <a:cs typeface="Arial" panose="020B0604020202020204" pitchFamily="34" charset="0"/>
                        </a:rPr>
                        <a:t>Cat Shoppers</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kern="1200" noProof="0" dirty="0">
                          <a:solidFill>
                            <a:schemeClr val="dk1"/>
                          </a:solidFill>
                          <a:effectLst/>
                          <a:latin typeface="Arial" panose="020B0604020202020204" pitchFamily="34" charset="0"/>
                          <a:ea typeface="+mn-ea"/>
                          <a:cs typeface="Arial" panose="020B0604020202020204" pitchFamily="34" charset="0"/>
                        </a:rPr>
                        <a:t>53</a:t>
                      </a:r>
                      <a:r>
                        <a:rPr lang="en-US" sz="1000" noProof="0" dirty="0">
                          <a:effectLst/>
                          <a:latin typeface="Arial" panose="020B0604020202020204" pitchFamily="34" charset="0"/>
                          <a:cs typeface="Arial" panose="020B0604020202020204" pitchFamily="34" charset="0"/>
                        </a:rPr>
                        <a:t>%</a:t>
                      </a:r>
                      <a:endParaRPr lang="en-US" sz="10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noProof="0" dirty="0">
                          <a:effectLst/>
                          <a:latin typeface="Arial" panose="020B0604020202020204" pitchFamily="34" charset="0"/>
                          <a:ea typeface="Calibri" panose="020F0502020204030204" pitchFamily="34" charset="0"/>
                          <a:cs typeface="Arial" panose="020B0604020202020204" pitchFamily="34" charset="0"/>
                        </a:rPr>
                        <a:t>640</a:t>
                      </a:r>
                    </a:p>
                  </a:txBody>
                  <a:tcPr marL="68580" marR="6858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3547297"/>
                  </a:ext>
                </a:extLst>
              </a:tr>
            </a:tbl>
          </a:graphicData>
        </a:graphic>
      </p:graphicFrame>
      <p:sp>
        <p:nvSpPr>
          <p:cNvPr id="18" name="TextBox 17">
            <a:extLst>
              <a:ext uri="{FF2B5EF4-FFF2-40B4-BE49-F238E27FC236}">
                <a16:creationId xmlns:a16="http://schemas.microsoft.com/office/drawing/2014/main" id="{8731371F-0EAD-4299-A5F7-1F7DD17CD54C}"/>
              </a:ext>
            </a:extLst>
          </p:cNvPr>
          <p:cNvSpPr txBox="1"/>
          <p:nvPr/>
        </p:nvSpPr>
        <p:spPr>
          <a:xfrm>
            <a:off x="283566" y="3954758"/>
            <a:ext cx="7315200" cy="260926"/>
          </a:xfrm>
          <a:prstGeom prst="rect">
            <a:avLst/>
          </a:prstGeom>
          <a:noFill/>
        </p:spPr>
        <p:txBody>
          <a:bodyPr wrap="square" lIns="0" tIns="0" rIns="0" bIns="0" numCol="1" spcCol="274320" rtlCol="0">
            <a:noAutofit/>
          </a:bodyPr>
          <a:lstStyle/>
          <a:p>
            <a:pPr algn="just">
              <a:spcAft>
                <a:spcPts val="600"/>
              </a:spcAft>
            </a:pPr>
            <a:r>
              <a:rPr lang="en-US" sz="1400" b="1" baseline="30000" dirty="0">
                <a:solidFill>
                  <a:schemeClr val="accent4"/>
                </a:solidFill>
                <a:latin typeface="Arial" panose="020B0604020202020204" pitchFamily="34" charset="0"/>
                <a:cs typeface="Arial" panose="020B0604020202020204" pitchFamily="34" charset="0"/>
              </a:rPr>
              <a:t>1</a:t>
            </a:r>
            <a:r>
              <a:rPr lang="en-US" sz="1400" b="1" dirty="0">
                <a:solidFill>
                  <a:schemeClr val="accent4"/>
                </a:solidFill>
                <a:latin typeface="Arial" panose="020B0604020202020204" pitchFamily="34" charset="0"/>
                <a:cs typeface="Arial" panose="020B0604020202020204" pitchFamily="34" charset="0"/>
              </a:rPr>
              <a:t>Cleveland Research Pet Parent Panel, Spring 2025 </a:t>
            </a:r>
          </a:p>
          <a:p>
            <a:pPr algn="just">
              <a:spcAft>
                <a:spcPts val="600"/>
              </a:spcAft>
            </a:pPr>
            <a:endParaRPr lang="en-US" sz="1200" dirty="0">
              <a:latin typeface="Arial" panose="020B0604020202020204" pitchFamily="34" charset="0"/>
              <a:cs typeface="Arial" panose="020B0604020202020204" pitchFamily="34" charset="0"/>
            </a:endParaRPr>
          </a:p>
          <a:p>
            <a:pPr algn="just">
              <a:spcAft>
                <a:spcPts val="600"/>
              </a:spcAft>
            </a:pPr>
            <a:endParaRPr lang="en-US" sz="1200" dirty="0">
              <a:latin typeface="Arial" panose="020B0604020202020204" pitchFamily="34" charset="0"/>
              <a:cs typeface="Arial" panose="020B0604020202020204" pitchFamily="34" charset="0"/>
            </a:endParaRPr>
          </a:p>
          <a:p>
            <a:pPr algn="just">
              <a:spcAft>
                <a:spcPts val="600"/>
              </a:spcAft>
            </a:pPr>
            <a:endParaRPr lang="en-US" sz="1200" dirty="0">
              <a:latin typeface="Arial" panose="020B0604020202020204" pitchFamily="34" charset="0"/>
              <a:cs typeface="Arial" panose="020B0604020202020204" pitchFamily="34" charset="0"/>
            </a:endParaRPr>
          </a:p>
          <a:p>
            <a:pPr algn="just">
              <a:spcAft>
                <a:spcPts val="600"/>
              </a:spcAft>
            </a:pPr>
            <a:endParaRPr lang="en-US" sz="1200" dirty="0">
              <a:latin typeface="Arial" panose="020B0604020202020204" pitchFamily="34" charset="0"/>
              <a:cs typeface="Arial" panose="020B0604020202020204" pitchFamily="34" charset="0"/>
            </a:endParaRPr>
          </a:p>
          <a:p>
            <a:pPr algn="just">
              <a:spcAft>
                <a:spcPts val="600"/>
              </a:spcAft>
            </a:pPr>
            <a:endParaRPr lang="en-US" sz="1200" dirty="0">
              <a:latin typeface="Arial" panose="020B0604020202020204" pitchFamily="34" charset="0"/>
              <a:cs typeface="Arial" panose="020B0604020202020204" pitchFamily="34" charset="0"/>
            </a:endParaRPr>
          </a:p>
          <a:p>
            <a:pPr algn="just">
              <a:spcAft>
                <a:spcPts val="600"/>
              </a:spcAft>
            </a:pPr>
            <a:endParaRPr lang="en-US" sz="1200" dirty="0">
              <a:latin typeface="Arial" panose="020B0604020202020204" pitchFamily="34" charset="0"/>
              <a:cs typeface="Arial" panose="020B0604020202020204" pitchFamily="34" charset="0"/>
            </a:endParaRPr>
          </a:p>
          <a:p>
            <a:pPr algn="just">
              <a:spcBef>
                <a:spcPts val="600"/>
              </a:spcBef>
            </a:pPr>
            <a:endParaRPr lang="en-US" sz="1200" b="1" dirty="0">
              <a:solidFill>
                <a:schemeClr val="accent4"/>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2251516-954D-8ACF-C248-15F2BAD5D026}"/>
              </a:ext>
            </a:extLst>
          </p:cNvPr>
          <p:cNvSpPr/>
          <p:nvPr/>
        </p:nvSpPr>
        <p:spPr>
          <a:xfrm>
            <a:off x="274320" y="6665202"/>
            <a:ext cx="6865420" cy="215444"/>
          </a:xfrm>
          <a:prstGeom prst="rect">
            <a:avLst/>
          </a:prstGeom>
        </p:spPr>
        <p:txBody>
          <a:bodyPr wrap="square">
            <a:spAutoFit/>
          </a:bodyPr>
          <a:lstStyle/>
          <a:p>
            <a:pPr>
              <a:spcBef>
                <a:spcPts val="600"/>
              </a:spcBef>
              <a:spcAft>
                <a:spcPts val="600"/>
              </a:spcAft>
            </a:pPr>
            <a:r>
              <a:rPr lang="en-US" sz="800" i="1" dirty="0">
                <a:ea typeface="Times New Roman" panose="02020603050405020304" pitchFamily="18" charset="0"/>
              </a:rPr>
              <a:t>Source: CRC Pet Parent Survey, Spring 2025 </a:t>
            </a:r>
            <a:endParaRPr lang="en-US" sz="800" dirty="0">
              <a:ea typeface="Calibri" panose="020F0502020204030204" pitchFamily="34" charset="0"/>
            </a:endParaRPr>
          </a:p>
        </p:txBody>
      </p:sp>
    </p:spTree>
    <p:extLst>
      <p:ext uri="{BB962C8B-B14F-4D97-AF65-F5344CB8AC3E}">
        <p14:creationId xmlns:p14="http://schemas.microsoft.com/office/powerpoint/2010/main" val="32389453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Office Theme">
  <a:themeElements>
    <a:clrScheme name="2023 CRC Color">
      <a:dk1>
        <a:srgbClr val="000000"/>
      </a:dk1>
      <a:lt1>
        <a:srgbClr val="FFFFFF"/>
      </a:lt1>
      <a:dk2>
        <a:srgbClr val="363636"/>
      </a:dk2>
      <a:lt2>
        <a:srgbClr val="E7E6E6"/>
      </a:lt2>
      <a:accent1>
        <a:srgbClr val="00243B"/>
      </a:accent1>
      <a:accent2>
        <a:srgbClr val="00548A"/>
      </a:accent2>
      <a:accent3>
        <a:srgbClr val="0086B8"/>
      </a:accent3>
      <a:accent4>
        <a:srgbClr val="00B2E2"/>
      </a:accent4>
      <a:accent5>
        <a:srgbClr val="A5A5A5"/>
      </a:accent5>
      <a:accent6>
        <a:srgbClr val="585958"/>
      </a:accent6>
      <a:hlink>
        <a:srgbClr val="D8D9D8"/>
      </a:hlink>
      <a:folHlink>
        <a:srgbClr val="954F72"/>
      </a:folHlink>
    </a:clrScheme>
    <a:fontScheme name="Custom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10711</TotalTime>
  <Words>4283</Words>
  <Application>Microsoft Office PowerPoint</Application>
  <PresentationFormat>Custom</PresentationFormat>
  <Paragraphs>215</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Adobe Fan Heiti Std B</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Cleveland Research Company</dc:title>
  <dc:creator>jmarrara@cleveland-research.com</dc:creator>
  <cp:lastModifiedBy>Claire Obertin</cp:lastModifiedBy>
  <cp:revision>246</cp:revision>
  <dcterms:created xsi:type="dcterms:W3CDTF">2019-07-13T19:16:36Z</dcterms:created>
  <dcterms:modified xsi:type="dcterms:W3CDTF">2025-11-05T16:42:14Z</dcterms:modified>
</cp:coreProperties>
</file>